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1"/>
  </p:notesMasterIdLst>
  <p:handoutMasterIdLst>
    <p:handoutMasterId r:id="rId62"/>
  </p:handoutMasterIdLst>
  <p:sldIdLst>
    <p:sldId id="377" r:id="rId5"/>
    <p:sldId id="404" r:id="rId6"/>
    <p:sldId id="329" r:id="rId7"/>
    <p:sldId id="417" r:id="rId8"/>
    <p:sldId id="468" r:id="rId9"/>
    <p:sldId id="442" r:id="rId10"/>
    <p:sldId id="284" r:id="rId11"/>
    <p:sldId id="360" r:id="rId12"/>
    <p:sldId id="285" r:id="rId13"/>
    <p:sldId id="361" r:id="rId14"/>
    <p:sldId id="287" r:id="rId15"/>
    <p:sldId id="290" r:id="rId16"/>
    <p:sldId id="272" r:id="rId17"/>
    <p:sldId id="270" r:id="rId18"/>
    <p:sldId id="296" r:id="rId19"/>
    <p:sldId id="269" r:id="rId20"/>
    <p:sldId id="292" r:id="rId21"/>
    <p:sldId id="262" r:id="rId22"/>
    <p:sldId id="293" r:id="rId23"/>
    <p:sldId id="256" r:id="rId24"/>
    <p:sldId id="286" r:id="rId25"/>
    <p:sldId id="263" r:id="rId26"/>
    <p:sldId id="294" r:id="rId27"/>
    <p:sldId id="261" r:id="rId28"/>
    <p:sldId id="304" r:id="rId29"/>
    <p:sldId id="265" r:id="rId30"/>
    <p:sldId id="295" r:id="rId31"/>
    <p:sldId id="266" r:id="rId32"/>
    <p:sldId id="306" r:id="rId33"/>
    <p:sldId id="267" r:id="rId34"/>
    <p:sldId id="297" r:id="rId35"/>
    <p:sldId id="268" r:id="rId36"/>
    <p:sldId id="305" r:id="rId37"/>
    <p:sldId id="336" r:id="rId38"/>
    <p:sldId id="469" r:id="rId39"/>
    <p:sldId id="315" r:id="rId40"/>
    <p:sldId id="453" r:id="rId41"/>
    <p:sldId id="445" r:id="rId42"/>
    <p:sldId id="422" r:id="rId43"/>
    <p:sldId id="454" r:id="rId44"/>
    <p:sldId id="419" r:id="rId45"/>
    <p:sldId id="465" r:id="rId46"/>
    <p:sldId id="466" r:id="rId47"/>
    <p:sldId id="300" r:id="rId48"/>
    <p:sldId id="388" r:id="rId49"/>
    <p:sldId id="385" r:id="rId50"/>
    <p:sldId id="387" r:id="rId51"/>
    <p:sldId id="367" r:id="rId52"/>
    <p:sldId id="457" r:id="rId53"/>
    <p:sldId id="333" r:id="rId54"/>
    <p:sldId id="344" r:id="rId55"/>
    <p:sldId id="328" r:id="rId56"/>
    <p:sldId id="368" r:id="rId57"/>
    <p:sldId id="393" r:id="rId58"/>
    <p:sldId id="369" r:id="rId59"/>
    <p:sldId id="406" r:id="rId6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STARTERS" id="{ACC24B29-0CC7-491A-A98A-CF7CBDBE501E}">
          <p14:sldIdLst>
            <p14:sldId id="377"/>
            <p14:sldId id="404"/>
            <p14:sldId id="329"/>
            <p14:sldId id="417"/>
            <p14:sldId id="468"/>
            <p14:sldId id="442"/>
            <p14:sldId id="284"/>
            <p14:sldId id="360"/>
            <p14:sldId id="285"/>
            <p14:sldId id="361"/>
            <p14:sldId id="287"/>
            <p14:sldId id="290"/>
            <p14:sldId id="272"/>
            <p14:sldId id="270"/>
            <p14:sldId id="296"/>
            <p14:sldId id="269"/>
            <p14:sldId id="292"/>
            <p14:sldId id="262"/>
            <p14:sldId id="293"/>
            <p14:sldId id="256"/>
            <p14:sldId id="286"/>
            <p14:sldId id="263"/>
            <p14:sldId id="294"/>
            <p14:sldId id="261"/>
            <p14:sldId id="304"/>
            <p14:sldId id="265"/>
            <p14:sldId id="295"/>
            <p14:sldId id="266"/>
            <p14:sldId id="306"/>
            <p14:sldId id="267"/>
            <p14:sldId id="297"/>
            <p14:sldId id="268"/>
            <p14:sldId id="305"/>
            <p14:sldId id="336"/>
            <p14:sldId id="469"/>
            <p14:sldId id="315"/>
            <p14:sldId id="453"/>
            <p14:sldId id="445"/>
            <p14:sldId id="422"/>
            <p14:sldId id="454"/>
            <p14:sldId id="419"/>
            <p14:sldId id="465"/>
            <p14:sldId id="466"/>
            <p14:sldId id="300"/>
            <p14:sldId id="388"/>
            <p14:sldId id="385"/>
            <p14:sldId id="387"/>
            <p14:sldId id="367"/>
            <p14:sldId id="457"/>
            <p14:sldId id="333"/>
            <p14:sldId id="344"/>
            <p14:sldId id="328"/>
            <p14:sldId id="368"/>
            <p14:sldId id="393"/>
            <p14:sldId id="369"/>
            <p14:sldId id="40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Aakjer" initials="HA" lastIdx="3" clrIdx="0">
    <p:extLst>
      <p:ext uri="{19B8F6BF-5375-455C-9EA6-DF929625EA0E}">
        <p15:presenceInfo xmlns:p15="http://schemas.microsoft.com/office/powerpoint/2012/main" userId="1b281ae666d7aabc" providerId="Windows Live"/>
      </p:ext>
    </p:extLst>
  </p:cmAuthor>
  <p:cmAuthor id="2" name="Theriault, Christine" initials="TC" lastIdx="1" clrIdx="1">
    <p:extLst>
      <p:ext uri="{19B8F6BF-5375-455C-9EA6-DF929625EA0E}">
        <p15:presenceInfo xmlns:p15="http://schemas.microsoft.com/office/powerpoint/2012/main" userId="S::Christine.Theriault@maine.gov::e983126f-8152-4069-9181-19c4baad96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0D4D8"/>
    <a:srgbClr val="DCDDDE"/>
    <a:srgbClr val="F4F5F9"/>
    <a:srgbClr val="92D050"/>
    <a:srgbClr val="BDDEEF"/>
    <a:srgbClr val="DC5924"/>
    <a:srgbClr val="FFFFFF"/>
    <a:srgbClr val="E6E6E6"/>
    <a:srgbClr val="B7472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632" autoAdjust="0"/>
    <p:restoredTop sz="52140" autoAdjust="0"/>
  </p:normalViewPr>
  <p:slideViewPr>
    <p:cSldViewPr snapToGrid="0">
      <p:cViewPr varScale="1">
        <p:scale>
          <a:sx n="35" d="100"/>
          <a:sy n="35" d="100"/>
        </p:scale>
        <p:origin x="1424" y="16"/>
      </p:cViewPr>
      <p:guideLst>
        <p:guide orient="horz" pos="2160"/>
        <p:guide pos="3840"/>
      </p:guideLst>
    </p:cSldViewPr>
  </p:slideViewPr>
  <p:outlineViewPr>
    <p:cViewPr>
      <p:scale>
        <a:sx n="33" d="100"/>
        <a:sy n="33" d="100"/>
      </p:scale>
      <p:origin x="0" y="-1164"/>
    </p:cViewPr>
  </p:outlineViewPr>
  <p:notesTextViewPr>
    <p:cViewPr>
      <p:scale>
        <a:sx n="100" d="100"/>
        <a:sy n="100" d="100"/>
      </p:scale>
      <p:origin x="0" y="0"/>
    </p:cViewPr>
  </p:notesTextViewPr>
  <p:sorterViewPr>
    <p:cViewPr>
      <p:scale>
        <a:sx n="108" d="100"/>
        <a:sy n="108" d="100"/>
      </p:scale>
      <p:origin x="0" y="-3162"/>
    </p:cViewPr>
  </p:sorterViewPr>
  <p:notesViewPr>
    <p:cSldViewPr snapToGrid="0">
      <p:cViewPr>
        <p:scale>
          <a:sx n="66" d="100"/>
          <a:sy n="66" d="100"/>
        </p:scale>
        <p:origin x="2539" y="28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77739" cy="471054"/>
          </a:xfrm>
          <a:prstGeom prst="rect">
            <a:avLst/>
          </a:prstGeom>
        </p:spPr>
        <p:txBody>
          <a:bodyPr vert="horz" lIns="94212" tIns="47106" rIns="94212" bIns="47106" rtlCol="0"/>
          <a:lstStyle>
            <a:lvl1pPr algn="l">
              <a:defRPr sz="1100"/>
            </a:lvl1pPr>
          </a:lstStyle>
          <a:p>
            <a:endParaRPr lang="en-US" dirty="0"/>
          </a:p>
        </p:txBody>
      </p:sp>
      <p:sp>
        <p:nvSpPr>
          <p:cNvPr id="3" name="Date Placeholder 2"/>
          <p:cNvSpPr>
            <a:spLocks noGrp="1"/>
          </p:cNvSpPr>
          <p:nvPr>
            <p:ph type="dt" sz="quarter" idx="1"/>
          </p:nvPr>
        </p:nvSpPr>
        <p:spPr>
          <a:xfrm>
            <a:off x="4023092" y="3"/>
            <a:ext cx="3077739" cy="471054"/>
          </a:xfrm>
          <a:prstGeom prst="rect">
            <a:avLst/>
          </a:prstGeom>
        </p:spPr>
        <p:txBody>
          <a:bodyPr vert="horz" lIns="94212" tIns="47106" rIns="94212" bIns="47106" rtlCol="0"/>
          <a:lstStyle>
            <a:lvl1pPr algn="r">
              <a:defRPr sz="1100"/>
            </a:lvl1pPr>
          </a:lstStyle>
          <a:p>
            <a:fld id="{7CCA049B-3A46-4BDA-A8F5-2925B00FE570}" type="datetimeFigureOut">
              <a:rPr lang="en-US" smtClean="0"/>
              <a:t>10/5/2022</a:t>
            </a:fld>
            <a:endParaRPr lang="en-US" dirty="0"/>
          </a:p>
        </p:txBody>
      </p:sp>
      <p:sp>
        <p:nvSpPr>
          <p:cNvPr id="4" name="Footer Placeholder 3"/>
          <p:cNvSpPr>
            <a:spLocks noGrp="1"/>
          </p:cNvSpPr>
          <p:nvPr>
            <p:ph type="ftr" sz="quarter" idx="2"/>
          </p:nvPr>
        </p:nvSpPr>
        <p:spPr>
          <a:xfrm>
            <a:off x="0" y="8917424"/>
            <a:ext cx="3077739" cy="471053"/>
          </a:xfrm>
          <a:prstGeom prst="rect">
            <a:avLst/>
          </a:prstGeom>
        </p:spPr>
        <p:txBody>
          <a:bodyPr vert="horz" lIns="94212" tIns="47106" rIns="94212" bIns="47106" rtlCol="0" anchor="b"/>
          <a:lstStyle>
            <a:lvl1pPr algn="l">
              <a:defRPr sz="1100"/>
            </a:lvl1pPr>
          </a:lstStyle>
          <a:p>
            <a:endParaRPr lang="en-US" dirty="0"/>
          </a:p>
        </p:txBody>
      </p:sp>
      <p:sp>
        <p:nvSpPr>
          <p:cNvPr id="5" name="Slide Number Placeholder 4"/>
          <p:cNvSpPr>
            <a:spLocks noGrp="1"/>
          </p:cNvSpPr>
          <p:nvPr>
            <p:ph type="sldNum" sz="quarter" idx="3"/>
          </p:nvPr>
        </p:nvSpPr>
        <p:spPr>
          <a:xfrm>
            <a:off x="4023092" y="8917424"/>
            <a:ext cx="3077739" cy="471053"/>
          </a:xfrm>
          <a:prstGeom prst="rect">
            <a:avLst/>
          </a:prstGeom>
        </p:spPr>
        <p:txBody>
          <a:bodyPr vert="horz" lIns="94212" tIns="47106" rIns="94212" bIns="47106" rtlCol="0" anchor="b"/>
          <a:lstStyle>
            <a:lvl1pPr algn="r">
              <a:defRPr sz="1100"/>
            </a:lvl1pPr>
          </a:lstStyle>
          <a:p>
            <a:fld id="{DBAA5490-FD59-4087-AC7E-016E8A4124C4}" type="slidenum">
              <a:rPr lang="en-US" smtClean="0"/>
              <a:t>‹#›</a:t>
            </a:fld>
            <a:endParaRPr lang="en-US" dirty="0"/>
          </a:p>
        </p:txBody>
      </p:sp>
    </p:spTree>
    <p:extLst>
      <p:ext uri="{BB962C8B-B14F-4D97-AF65-F5344CB8AC3E}">
        <p14:creationId xmlns:p14="http://schemas.microsoft.com/office/powerpoint/2010/main" val="791092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77739" cy="471054"/>
          </a:xfrm>
          <a:prstGeom prst="rect">
            <a:avLst/>
          </a:prstGeom>
        </p:spPr>
        <p:txBody>
          <a:bodyPr vert="horz" lIns="94212" tIns="47106" rIns="94212" bIns="47106" rtlCol="0"/>
          <a:lstStyle>
            <a:lvl1pPr algn="l">
              <a:defRPr sz="1100"/>
            </a:lvl1pPr>
          </a:lstStyle>
          <a:p>
            <a:endParaRPr lang="en-US" dirty="0"/>
          </a:p>
        </p:txBody>
      </p:sp>
      <p:sp>
        <p:nvSpPr>
          <p:cNvPr id="3" name="Date Placeholder 2"/>
          <p:cNvSpPr>
            <a:spLocks noGrp="1"/>
          </p:cNvSpPr>
          <p:nvPr>
            <p:ph type="dt" idx="1"/>
          </p:nvPr>
        </p:nvSpPr>
        <p:spPr>
          <a:xfrm>
            <a:off x="4023092" y="3"/>
            <a:ext cx="3077739" cy="471054"/>
          </a:xfrm>
          <a:prstGeom prst="rect">
            <a:avLst/>
          </a:prstGeom>
        </p:spPr>
        <p:txBody>
          <a:bodyPr vert="horz" lIns="94212" tIns="47106" rIns="94212" bIns="47106" rtlCol="0"/>
          <a:lstStyle>
            <a:lvl1pPr algn="r">
              <a:defRPr sz="1100"/>
            </a:lvl1pPr>
          </a:lstStyle>
          <a:p>
            <a:fld id="{44C46CEC-428A-4DD0-A7C7-21AF8DE33E93}" type="datetimeFigureOut">
              <a:rPr lang="en-US" smtClean="0"/>
              <a:t>10/5/2022</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12" tIns="47106" rIns="94212" bIns="47106" rtlCol="0" anchor="ctr"/>
          <a:lstStyle/>
          <a:p>
            <a:endParaRPr lang="en-US" dirty="0"/>
          </a:p>
        </p:txBody>
      </p:sp>
      <p:sp>
        <p:nvSpPr>
          <p:cNvPr id="5" name="Notes Placeholder 4"/>
          <p:cNvSpPr>
            <a:spLocks noGrp="1"/>
          </p:cNvSpPr>
          <p:nvPr>
            <p:ph type="body" sz="quarter" idx="3"/>
          </p:nvPr>
        </p:nvSpPr>
        <p:spPr>
          <a:xfrm>
            <a:off x="710249" y="4518203"/>
            <a:ext cx="5681980" cy="3696713"/>
          </a:xfrm>
          <a:prstGeom prst="rect">
            <a:avLst/>
          </a:prstGeom>
        </p:spPr>
        <p:txBody>
          <a:bodyPr vert="horz" lIns="94212" tIns="47106" rIns="94212" bIns="471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4"/>
            <a:ext cx="3077739" cy="471053"/>
          </a:xfrm>
          <a:prstGeom prst="rect">
            <a:avLst/>
          </a:prstGeom>
        </p:spPr>
        <p:txBody>
          <a:bodyPr vert="horz" lIns="94212" tIns="47106" rIns="94212" bIns="47106" rtlCol="0" anchor="b"/>
          <a:lstStyle>
            <a:lvl1pPr algn="l">
              <a:defRPr sz="1100"/>
            </a:lvl1pPr>
          </a:lstStyle>
          <a:p>
            <a:endParaRPr lang="en-US" dirty="0"/>
          </a:p>
        </p:txBody>
      </p:sp>
      <p:sp>
        <p:nvSpPr>
          <p:cNvPr id="7" name="Slide Number Placeholder 6"/>
          <p:cNvSpPr>
            <a:spLocks noGrp="1"/>
          </p:cNvSpPr>
          <p:nvPr>
            <p:ph type="sldNum" sz="quarter" idx="5"/>
          </p:nvPr>
        </p:nvSpPr>
        <p:spPr>
          <a:xfrm>
            <a:off x="4023092" y="8917424"/>
            <a:ext cx="3077739" cy="471053"/>
          </a:xfrm>
          <a:prstGeom prst="rect">
            <a:avLst/>
          </a:prstGeom>
        </p:spPr>
        <p:txBody>
          <a:bodyPr vert="horz" lIns="94212" tIns="47106" rIns="94212" bIns="47106" rtlCol="0" anchor="b"/>
          <a:lstStyle>
            <a:lvl1pPr algn="r">
              <a:defRPr sz="1100"/>
            </a:lvl1pPr>
          </a:lstStyle>
          <a:p>
            <a:fld id="{4CBCEA92-F142-4D57-B507-37BDAF44710C}" type="slidenum">
              <a:rPr lang="en-US" smtClean="0"/>
              <a:t>‹#›</a:t>
            </a:fld>
            <a:endParaRPr lang="en-US" dirty="0"/>
          </a:p>
        </p:txBody>
      </p:sp>
    </p:spTree>
    <p:extLst>
      <p:ext uri="{BB962C8B-B14F-4D97-AF65-F5344CB8AC3E}">
        <p14:creationId xmlns:p14="http://schemas.microsoft.com/office/powerpoint/2010/main" val="1402020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1</a:t>
            </a:fld>
            <a:endParaRPr lang="en-US" dirty="0"/>
          </a:p>
        </p:txBody>
      </p:sp>
    </p:spTree>
    <p:extLst>
      <p:ext uri="{BB962C8B-B14F-4D97-AF65-F5344CB8AC3E}">
        <p14:creationId xmlns:p14="http://schemas.microsoft.com/office/powerpoint/2010/main" val="64982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622" indent="-178622" defTabSz="952648">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10</a:t>
            </a:fld>
            <a:endParaRPr lang="en-US"/>
          </a:p>
        </p:txBody>
      </p:sp>
    </p:spTree>
    <p:extLst>
      <p:ext uri="{BB962C8B-B14F-4D97-AF65-F5344CB8AC3E}">
        <p14:creationId xmlns:p14="http://schemas.microsoft.com/office/powerpoint/2010/main" val="15245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11</a:t>
            </a:fld>
            <a:endParaRPr lang="en-US"/>
          </a:p>
        </p:txBody>
      </p:sp>
    </p:spTree>
    <p:extLst>
      <p:ext uri="{BB962C8B-B14F-4D97-AF65-F5344CB8AC3E}">
        <p14:creationId xmlns:p14="http://schemas.microsoft.com/office/powerpoint/2010/main" val="2030074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12</a:t>
            </a:fld>
            <a:endParaRPr lang="en-US"/>
          </a:p>
        </p:txBody>
      </p:sp>
    </p:spTree>
    <p:extLst>
      <p:ext uri="{BB962C8B-B14F-4D97-AF65-F5344CB8AC3E}">
        <p14:creationId xmlns:p14="http://schemas.microsoft.com/office/powerpoint/2010/main" val="724324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13</a:t>
            </a:fld>
            <a:endParaRPr lang="en-US"/>
          </a:p>
        </p:txBody>
      </p:sp>
    </p:spTree>
    <p:extLst>
      <p:ext uri="{BB962C8B-B14F-4D97-AF65-F5344CB8AC3E}">
        <p14:creationId xmlns:p14="http://schemas.microsoft.com/office/powerpoint/2010/main" val="194339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14</a:t>
            </a:fld>
            <a:endParaRPr lang="en-US"/>
          </a:p>
        </p:txBody>
      </p:sp>
    </p:spTree>
    <p:extLst>
      <p:ext uri="{BB962C8B-B14F-4D97-AF65-F5344CB8AC3E}">
        <p14:creationId xmlns:p14="http://schemas.microsoft.com/office/powerpoint/2010/main" val="280415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15</a:t>
            </a:fld>
            <a:endParaRPr lang="en-US"/>
          </a:p>
        </p:txBody>
      </p:sp>
    </p:spTree>
    <p:extLst>
      <p:ext uri="{BB962C8B-B14F-4D97-AF65-F5344CB8AC3E}">
        <p14:creationId xmlns:p14="http://schemas.microsoft.com/office/powerpoint/2010/main" val="3406645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16" indent="-175016" defTabSz="933420" eaLnBrk="0" fontAlgn="base" hangingPunct="0">
              <a:spcBef>
                <a:spcPct val="30000"/>
              </a:spcBef>
              <a:spcAft>
                <a:spcPct val="0"/>
              </a:spcAft>
              <a:buFont typeface="Arial" panose="020B0604020202020204" pitchFamily="34" charset="0"/>
              <a:buChar char="•"/>
              <a:defRP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16</a:t>
            </a:fld>
            <a:endParaRPr lang="en-US"/>
          </a:p>
        </p:txBody>
      </p:sp>
    </p:spTree>
    <p:extLst>
      <p:ext uri="{BB962C8B-B14F-4D97-AF65-F5344CB8AC3E}">
        <p14:creationId xmlns:p14="http://schemas.microsoft.com/office/powerpoint/2010/main" val="380872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03263"/>
            <a:ext cx="6259512"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A15C22-5B2F-4235-AE13-D6180792C493}" type="slidenum">
              <a:rPr lang="en-US" smtClean="0"/>
              <a:pPr>
                <a:defRPr/>
              </a:pPr>
              <a:t>17</a:t>
            </a:fld>
            <a:endParaRPr lang="en-US" dirty="0"/>
          </a:p>
        </p:txBody>
      </p:sp>
    </p:spTree>
    <p:extLst>
      <p:ext uri="{BB962C8B-B14F-4D97-AF65-F5344CB8AC3E}">
        <p14:creationId xmlns:p14="http://schemas.microsoft.com/office/powerpoint/2010/main" val="1332334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18</a:t>
            </a:fld>
            <a:endParaRPr lang="en-US"/>
          </a:p>
        </p:txBody>
      </p:sp>
    </p:spTree>
    <p:extLst>
      <p:ext uri="{BB962C8B-B14F-4D97-AF65-F5344CB8AC3E}">
        <p14:creationId xmlns:p14="http://schemas.microsoft.com/office/powerpoint/2010/main" val="35003137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19</a:t>
            </a:fld>
            <a:endParaRPr lang="en-US"/>
          </a:p>
        </p:txBody>
      </p:sp>
    </p:spTree>
    <p:extLst>
      <p:ext uri="{BB962C8B-B14F-4D97-AF65-F5344CB8AC3E}">
        <p14:creationId xmlns:p14="http://schemas.microsoft.com/office/powerpoint/2010/main" val="958230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2</a:t>
            </a:fld>
            <a:endParaRPr lang="en-US" dirty="0"/>
          </a:p>
        </p:txBody>
      </p:sp>
    </p:spTree>
    <p:extLst>
      <p:ext uri="{BB962C8B-B14F-4D97-AF65-F5344CB8AC3E}">
        <p14:creationId xmlns:p14="http://schemas.microsoft.com/office/powerpoint/2010/main" val="3714330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5016" indent="-17501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20</a:t>
            </a:fld>
            <a:endParaRPr lang="en-US"/>
          </a:p>
        </p:txBody>
      </p:sp>
    </p:spTree>
    <p:extLst>
      <p:ext uri="{BB962C8B-B14F-4D97-AF65-F5344CB8AC3E}">
        <p14:creationId xmlns:p14="http://schemas.microsoft.com/office/powerpoint/2010/main" val="3491357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03263"/>
            <a:ext cx="6259512"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A15C22-5B2F-4235-AE13-D6180792C493}" type="slidenum">
              <a:rPr lang="en-US" smtClean="0"/>
              <a:pPr>
                <a:defRPr/>
              </a:pPr>
              <a:t>21</a:t>
            </a:fld>
            <a:endParaRPr lang="en-US" dirty="0"/>
          </a:p>
        </p:txBody>
      </p:sp>
    </p:spTree>
    <p:extLst>
      <p:ext uri="{BB962C8B-B14F-4D97-AF65-F5344CB8AC3E}">
        <p14:creationId xmlns:p14="http://schemas.microsoft.com/office/powerpoint/2010/main" val="3451586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22</a:t>
            </a:fld>
            <a:endParaRPr lang="en-US"/>
          </a:p>
        </p:txBody>
      </p:sp>
    </p:spTree>
    <p:extLst>
      <p:ext uri="{BB962C8B-B14F-4D97-AF65-F5344CB8AC3E}">
        <p14:creationId xmlns:p14="http://schemas.microsoft.com/office/powerpoint/2010/main" val="3056654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23</a:t>
            </a:fld>
            <a:endParaRPr lang="en-US"/>
          </a:p>
        </p:txBody>
      </p:sp>
    </p:spTree>
    <p:extLst>
      <p:ext uri="{BB962C8B-B14F-4D97-AF65-F5344CB8AC3E}">
        <p14:creationId xmlns:p14="http://schemas.microsoft.com/office/powerpoint/2010/main" val="3400353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24</a:t>
            </a:fld>
            <a:endParaRPr lang="en-US"/>
          </a:p>
        </p:txBody>
      </p:sp>
    </p:spTree>
    <p:extLst>
      <p:ext uri="{BB962C8B-B14F-4D97-AF65-F5344CB8AC3E}">
        <p14:creationId xmlns:p14="http://schemas.microsoft.com/office/powerpoint/2010/main" val="3634521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03263"/>
            <a:ext cx="6259512"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A15C22-5B2F-4235-AE13-D6180792C493}" type="slidenum">
              <a:rPr lang="en-US" smtClean="0"/>
              <a:pPr>
                <a:defRPr/>
              </a:pPr>
              <a:t>25</a:t>
            </a:fld>
            <a:endParaRPr lang="en-US" dirty="0"/>
          </a:p>
        </p:txBody>
      </p:sp>
    </p:spTree>
    <p:extLst>
      <p:ext uri="{BB962C8B-B14F-4D97-AF65-F5344CB8AC3E}">
        <p14:creationId xmlns:p14="http://schemas.microsoft.com/office/powerpoint/2010/main" val="214025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26</a:t>
            </a:fld>
            <a:endParaRPr lang="en-US"/>
          </a:p>
        </p:txBody>
      </p:sp>
    </p:spTree>
    <p:extLst>
      <p:ext uri="{BB962C8B-B14F-4D97-AF65-F5344CB8AC3E}">
        <p14:creationId xmlns:p14="http://schemas.microsoft.com/office/powerpoint/2010/main" val="4058340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27</a:t>
            </a:fld>
            <a:endParaRPr lang="en-US"/>
          </a:p>
        </p:txBody>
      </p:sp>
    </p:spTree>
    <p:extLst>
      <p:ext uri="{BB962C8B-B14F-4D97-AF65-F5344CB8AC3E}">
        <p14:creationId xmlns:p14="http://schemas.microsoft.com/office/powerpoint/2010/main" val="967206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28</a:t>
            </a:fld>
            <a:endParaRPr lang="en-US"/>
          </a:p>
        </p:txBody>
      </p:sp>
    </p:spTree>
    <p:extLst>
      <p:ext uri="{BB962C8B-B14F-4D97-AF65-F5344CB8AC3E}">
        <p14:creationId xmlns:p14="http://schemas.microsoft.com/office/powerpoint/2010/main" val="12861875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03263"/>
            <a:ext cx="6259512" cy="3521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A15C22-5B2F-4235-AE13-D6180792C493}" type="slidenum">
              <a:rPr lang="en-US" smtClean="0"/>
              <a:pPr>
                <a:defRPr/>
              </a:pPr>
              <a:t>29</a:t>
            </a:fld>
            <a:endParaRPr lang="en-US" dirty="0"/>
          </a:p>
        </p:txBody>
      </p:sp>
    </p:spTree>
    <p:extLst>
      <p:ext uri="{BB962C8B-B14F-4D97-AF65-F5344CB8AC3E}">
        <p14:creationId xmlns:p14="http://schemas.microsoft.com/office/powerpoint/2010/main" val="1538451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3</a:t>
            </a:fld>
            <a:endParaRPr lang="en-US" dirty="0"/>
          </a:p>
        </p:txBody>
      </p:sp>
    </p:spTree>
    <p:extLst>
      <p:ext uri="{BB962C8B-B14F-4D97-AF65-F5344CB8AC3E}">
        <p14:creationId xmlns:p14="http://schemas.microsoft.com/office/powerpoint/2010/main" val="11375766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30</a:t>
            </a:fld>
            <a:endParaRPr lang="en-US"/>
          </a:p>
        </p:txBody>
      </p:sp>
    </p:spTree>
    <p:extLst>
      <p:ext uri="{BB962C8B-B14F-4D97-AF65-F5344CB8AC3E}">
        <p14:creationId xmlns:p14="http://schemas.microsoft.com/office/powerpoint/2010/main" val="21055411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31</a:t>
            </a:fld>
            <a:endParaRPr lang="en-US"/>
          </a:p>
        </p:txBody>
      </p:sp>
    </p:spTree>
    <p:extLst>
      <p:ext uri="{BB962C8B-B14F-4D97-AF65-F5344CB8AC3E}">
        <p14:creationId xmlns:p14="http://schemas.microsoft.com/office/powerpoint/2010/main" val="29981002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32</a:t>
            </a:fld>
            <a:endParaRPr lang="en-US"/>
          </a:p>
        </p:txBody>
      </p:sp>
    </p:spTree>
    <p:extLst>
      <p:ext uri="{BB962C8B-B14F-4D97-AF65-F5344CB8AC3E}">
        <p14:creationId xmlns:p14="http://schemas.microsoft.com/office/powerpoint/2010/main" val="16126028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0063" y="703263"/>
            <a:ext cx="6259512" cy="3521075"/>
          </a:xfrm>
        </p:spPr>
      </p:sp>
      <p:sp>
        <p:nvSpPr>
          <p:cNvPr id="3" name="Notes Placeholder 2"/>
          <p:cNvSpPr>
            <a:spLocks noGrp="1"/>
          </p:cNvSpPr>
          <p:nvPr>
            <p:ph type="body" idx="1"/>
          </p:nvPr>
        </p:nvSpPr>
        <p:spPr/>
        <p:txBody>
          <a:bodyPr/>
          <a:lstStyle/>
          <a:p>
            <a:pPr marL="175016" indent="-175016">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C4A15C22-5B2F-4235-AE13-D6180792C493}" type="slidenum">
              <a:rPr lang="en-US" smtClean="0"/>
              <a:pPr>
                <a:defRPr/>
              </a:pPr>
              <a:t>33</a:t>
            </a:fld>
            <a:endParaRPr lang="en-US" dirty="0"/>
          </a:p>
        </p:txBody>
      </p:sp>
    </p:spTree>
    <p:extLst>
      <p:ext uri="{BB962C8B-B14F-4D97-AF65-F5344CB8AC3E}">
        <p14:creationId xmlns:p14="http://schemas.microsoft.com/office/powerpoint/2010/main" val="1144820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C3926C-2800-4E8B-B326-A49B9EDD1388}" type="slidenum">
              <a:rPr lang="en-US" smtClean="0"/>
              <a:t>34</a:t>
            </a:fld>
            <a:endParaRPr lang="en-US"/>
          </a:p>
        </p:txBody>
      </p:sp>
    </p:spTree>
    <p:extLst>
      <p:ext uri="{BB962C8B-B14F-4D97-AF65-F5344CB8AC3E}">
        <p14:creationId xmlns:p14="http://schemas.microsoft.com/office/powerpoint/2010/main" val="2451853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35</a:t>
            </a:fld>
            <a:endParaRPr lang="en-US"/>
          </a:p>
        </p:txBody>
      </p:sp>
    </p:spTree>
    <p:extLst>
      <p:ext uri="{BB962C8B-B14F-4D97-AF65-F5344CB8AC3E}">
        <p14:creationId xmlns:p14="http://schemas.microsoft.com/office/powerpoint/2010/main" val="658174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10"/>
          </p:nvPr>
        </p:nvSpPr>
        <p:spPr/>
        <p:txBody>
          <a:bodyPr/>
          <a:lstStyle/>
          <a:p>
            <a:fld id="{A0C3926C-2800-4E8B-B326-A49B9EDD1388}" type="slidenum">
              <a:rPr lang="en-US" smtClean="0"/>
              <a:t>36</a:t>
            </a:fld>
            <a:endParaRPr lang="en-US"/>
          </a:p>
        </p:txBody>
      </p:sp>
    </p:spTree>
    <p:extLst>
      <p:ext uri="{BB962C8B-B14F-4D97-AF65-F5344CB8AC3E}">
        <p14:creationId xmlns:p14="http://schemas.microsoft.com/office/powerpoint/2010/main" val="2133928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37</a:t>
            </a:fld>
            <a:endParaRPr lang="en-US" dirty="0"/>
          </a:p>
        </p:txBody>
      </p:sp>
    </p:spTree>
    <p:extLst>
      <p:ext uri="{BB962C8B-B14F-4D97-AF65-F5344CB8AC3E}">
        <p14:creationId xmlns:p14="http://schemas.microsoft.com/office/powerpoint/2010/main" val="3139826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154113"/>
            <a:ext cx="5540375" cy="3116262"/>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A0C3926C-2800-4E8B-B326-A49B9EDD1388}" type="slidenum">
              <a:rPr lang="en-US" smtClean="0"/>
              <a:t>38</a:t>
            </a:fld>
            <a:endParaRPr lang="en-US"/>
          </a:p>
        </p:txBody>
      </p:sp>
    </p:spTree>
    <p:extLst>
      <p:ext uri="{BB962C8B-B14F-4D97-AF65-F5344CB8AC3E}">
        <p14:creationId xmlns:p14="http://schemas.microsoft.com/office/powerpoint/2010/main" val="1763405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368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8403" indent="-291694" eaLnBrk="0" hangingPunct="0">
              <a:defRPr>
                <a:solidFill>
                  <a:schemeClr val="tx1"/>
                </a:solidFill>
                <a:latin typeface="Arial" panose="020B0604020202020204" pitchFamily="34" charset="0"/>
                <a:ea typeface="ＭＳ Ｐゴシック" panose="020B0600070205080204" pitchFamily="34" charset="-128"/>
              </a:defRPr>
            </a:lvl2pPr>
            <a:lvl3pPr marL="1166774" indent="-233355" eaLnBrk="0" hangingPunct="0">
              <a:defRPr>
                <a:solidFill>
                  <a:schemeClr val="tx1"/>
                </a:solidFill>
                <a:latin typeface="Arial" panose="020B0604020202020204" pitchFamily="34" charset="0"/>
                <a:ea typeface="ＭＳ Ｐゴシック" panose="020B0600070205080204" pitchFamily="34" charset="-128"/>
              </a:defRPr>
            </a:lvl3pPr>
            <a:lvl4pPr marL="1633484" indent="-233355" eaLnBrk="0" hangingPunct="0">
              <a:defRPr>
                <a:solidFill>
                  <a:schemeClr val="tx1"/>
                </a:solidFill>
                <a:latin typeface="Arial" panose="020B0604020202020204" pitchFamily="34" charset="0"/>
                <a:ea typeface="ＭＳ Ｐゴシック" panose="020B0600070205080204" pitchFamily="34" charset="-128"/>
              </a:defRPr>
            </a:lvl4pPr>
            <a:lvl5pPr marL="2100194" indent="-233355" eaLnBrk="0" hangingPunct="0">
              <a:defRPr>
                <a:solidFill>
                  <a:schemeClr val="tx1"/>
                </a:solidFill>
                <a:latin typeface="Arial" panose="020B0604020202020204" pitchFamily="34" charset="0"/>
                <a:ea typeface="ＭＳ Ｐゴシック" panose="020B0600070205080204" pitchFamily="34" charset="-128"/>
              </a:defRPr>
            </a:lvl5pPr>
            <a:lvl6pPr marL="2566904" indent="-23335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33613" indent="-23335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500323" indent="-23335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7033" indent="-23335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AB7E2B30-E460-4B5E-9666-E163C925E9F8}"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1971421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286"/>
              </a:spcBef>
              <a:spcAft>
                <a:spcPts val="612"/>
              </a:spcAft>
            </a:pPr>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a:t>
            </a:fld>
            <a:endParaRPr lang="en-US" dirty="0"/>
          </a:p>
        </p:txBody>
      </p:sp>
    </p:spTree>
    <p:extLst>
      <p:ext uri="{BB962C8B-B14F-4D97-AF65-F5344CB8AC3E}">
        <p14:creationId xmlns:p14="http://schemas.microsoft.com/office/powerpoint/2010/main" val="3266100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032" indent="-350032">
              <a:lnSpc>
                <a:spcPct val="114000"/>
              </a:lnSpc>
              <a:spcAft>
                <a:spcPts val="612"/>
              </a:spcAft>
              <a:buFont typeface="Symbol" panose="05050102010706020507" pitchFamily="18" charset="2"/>
              <a:buChar char=""/>
            </a:pP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40</a:t>
            </a:fld>
            <a:endParaRPr lang="en-US" dirty="0"/>
          </a:p>
        </p:txBody>
      </p:sp>
    </p:spTree>
    <p:extLst>
      <p:ext uri="{BB962C8B-B14F-4D97-AF65-F5344CB8AC3E}">
        <p14:creationId xmlns:p14="http://schemas.microsoft.com/office/powerpoint/2010/main" val="879107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CEA92-F142-4D57-B507-37BDAF44710C}" type="slidenum">
              <a:rPr lang="en-US" smtClean="0"/>
              <a:t>41</a:t>
            </a:fld>
            <a:endParaRPr lang="en-US" dirty="0"/>
          </a:p>
        </p:txBody>
      </p:sp>
    </p:spTree>
    <p:extLst>
      <p:ext uri="{BB962C8B-B14F-4D97-AF65-F5344CB8AC3E}">
        <p14:creationId xmlns:p14="http://schemas.microsoft.com/office/powerpoint/2010/main" val="2768212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154113"/>
            <a:ext cx="5540375" cy="3116262"/>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800"/>
              <a:buFont typeface="Arial"/>
              <a:buNone/>
            </a:pPr>
            <a:endParaRPr lang="en-US" dirty="0"/>
          </a:p>
        </p:txBody>
      </p:sp>
      <p:sp>
        <p:nvSpPr>
          <p:cNvPr id="4" name="Slide Number Placeholder 3"/>
          <p:cNvSpPr>
            <a:spLocks noGrp="1"/>
          </p:cNvSpPr>
          <p:nvPr>
            <p:ph type="sldNum" sz="quarter" idx="10"/>
          </p:nvPr>
        </p:nvSpPr>
        <p:spPr/>
        <p:txBody>
          <a:bodyPr/>
          <a:lstStyle/>
          <a:p>
            <a:fld id="{4A2863D5-16A3-4A16-90A3-A0C7E9CB98D9}" type="slidenum">
              <a:rPr lang="en-US" smtClean="0"/>
              <a:t>42</a:t>
            </a:fld>
            <a:endParaRPr lang="en-US"/>
          </a:p>
        </p:txBody>
      </p:sp>
    </p:spTree>
    <p:extLst>
      <p:ext uri="{BB962C8B-B14F-4D97-AF65-F5344CB8AC3E}">
        <p14:creationId xmlns:p14="http://schemas.microsoft.com/office/powerpoint/2010/main" val="4011742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1050" y="1154113"/>
            <a:ext cx="5540375" cy="3116262"/>
          </a:xfrm>
        </p:spPr>
      </p:sp>
      <p:sp>
        <p:nvSpPr>
          <p:cNvPr id="3" name="Notes Placeholder 2"/>
          <p:cNvSpPr>
            <a:spLocks noGrp="1"/>
          </p:cNvSpPr>
          <p:nvPr>
            <p:ph type="body" idx="1"/>
          </p:nvPr>
        </p:nvSpPr>
        <p:spPr/>
        <p:txBody>
          <a:bodyPr/>
          <a:lstStyle/>
          <a:p>
            <a:pPr marL="175016" marR="0" lvl="0" indent="-175016"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4A2863D5-16A3-4A16-90A3-A0C7E9CB98D9}" type="slidenum">
              <a:rPr lang="en-US" smtClean="0"/>
              <a:t>43</a:t>
            </a:fld>
            <a:endParaRPr lang="en-US"/>
          </a:p>
        </p:txBody>
      </p:sp>
    </p:spTree>
    <p:extLst>
      <p:ext uri="{BB962C8B-B14F-4D97-AF65-F5344CB8AC3E}">
        <p14:creationId xmlns:p14="http://schemas.microsoft.com/office/powerpoint/2010/main" val="42451732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9F2B21-C5CE-4EAD-A290-A7D9F7F46F7D}" type="slidenum">
              <a:rPr lang="en-US" smtClean="0"/>
              <a:t>44</a:t>
            </a:fld>
            <a:endParaRPr lang="en-US"/>
          </a:p>
        </p:txBody>
      </p:sp>
    </p:spTree>
    <p:extLst>
      <p:ext uri="{BB962C8B-B14F-4D97-AF65-F5344CB8AC3E}">
        <p14:creationId xmlns:p14="http://schemas.microsoft.com/office/powerpoint/2010/main" val="41811120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45</a:t>
            </a:fld>
            <a:endParaRPr lang="en-US" dirty="0"/>
          </a:p>
        </p:txBody>
      </p:sp>
    </p:spTree>
    <p:extLst>
      <p:ext uri="{BB962C8B-B14F-4D97-AF65-F5344CB8AC3E}">
        <p14:creationId xmlns:p14="http://schemas.microsoft.com/office/powerpoint/2010/main" val="2551449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46</a:t>
            </a:fld>
            <a:endParaRPr lang="en-US" dirty="0"/>
          </a:p>
        </p:txBody>
      </p:sp>
    </p:spTree>
    <p:extLst>
      <p:ext uri="{BB962C8B-B14F-4D97-AF65-F5344CB8AC3E}">
        <p14:creationId xmlns:p14="http://schemas.microsoft.com/office/powerpoint/2010/main" val="42167738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47</a:t>
            </a:fld>
            <a:endParaRPr lang="en-US" dirty="0"/>
          </a:p>
        </p:txBody>
      </p:sp>
    </p:spTree>
    <p:extLst>
      <p:ext uri="{BB962C8B-B14F-4D97-AF65-F5344CB8AC3E}">
        <p14:creationId xmlns:p14="http://schemas.microsoft.com/office/powerpoint/2010/main" val="28499118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48</a:t>
            </a:fld>
            <a:endParaRPr lang="en-US"/>
          </a:p>
        </p:txBody>
      </p:sp>
    </p:spTree>
    <p:extLst>
      <p:ext uri="{BB962C8B-B14F-4D97-AF65-F5344CB8AC3E}">
        <p14:creationId xmlns:p14="http://schemas.microsoft.com/office/powerpoint/2010/main" val="8051649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781050" y="1154113"/>
            <a:ext cx="5540375" cy="3116262"/>
          </a:xfrm>
          <a:ln/>
        </p:spPr>
      </p:sp>
      <p:sp>
        <p:nvSpPr>
          <p:cNvPr id="327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327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rgbClr val="000000"/>
                </a:solidFill>
                <a:latin typeface="Arial" pitchFamily="34" charset="0"/>
                <a:ea typeface="ヒラギノ角ゴ ProN W3" charset="-128"/>
                <a:sym typeface="Lucida Grande CE" charset="-18"/>
              </a:defRPr>
            </a:lvl1pPr>
            <a:lvl2pPr marL="758403" indent="-291694" eaLnBrk="0" hangingPunct="0">
              <a:defRPr sz="1200">
                <a:solidFill>
                  <a:srgbClr val="000000"/>
                </a:solidFill>
                <a:latin typeface="Arial" pitchFamily="34" charset="0"/>
                <a:ea typeface="ヒラギノ角ゴ ProN W3" charset="-128"/>
                <a:sym typeface="Lucida Grande CE" charset="-18"/>
              </a:defRPr>
            </a:lvl2pPr>
            <a:lvl3pPr marL="1166774" indent="-233355" eaLnBrk="0" hangingPunct="0">
              <a:defRPr sz="1200">
                <a:solidFill>
                  <a:srgbClr val="000000"/>
                </a:solidFill>
                <a:latin typeface="Arial" pitchFamily="34" charset="0"/>
                <a:ea typeface="ヒラギノ角ゴ ProN W3" charset="-128"/>
                <a:sym typeface="Lucida Grande CE" charset="-18"/>
              </a:defRPr>
            </a:lvl3pPr>
            <a:lvl4pPr marL="1633484" indent="-233355" eaLnBrk="0" hangingPunct="0">
              <a:defRPr sz="1200">
                <a:solidFill>
                  <a:srgbClr val="000000"/>
                </a:solidFill>
                <a:latin typeface="Arial" pitchFamily="34" charset="0"/>
                <a:ea typeface="ヒラギノ角ゴ ProN W3" charset="-128"/>
                <a:sym typeface="Lucida Grande CE" charset="-18"/>
              </a:defRPr>
            </a:lvl4pPr>
            <a:lvl5pPr marL="2100194" indent="-233355" eaLnBrk="0" hangingPunct="0">
              <a:defRPr sz="1200">
                <a:solidFill>
                  <a:srgbClr val="000000"/>
                </a:solidFill>
                <a:latin typeface="Arial" pitchFamily="34" charset="0"/>
                <a:ea typeface="ヒラギノ角ゴ ProN W3" charset="-128"/>
                <a:sym typeface="Lucida Grande CE" charset="-18"/>
              </a:defRPr>
            </a:lvl5pPr>
            <a:lvl6pPr marL="2566904" indent="-233355" eaLnBrk="0" fontAlgn="base" hangingPunct="0">
              <a:spcBef>
                <a:spcPct val="0"/>
              </a:spcBef>
              <a:spcAft>
                <a:spcPct val="0"/>
              </a:spcAft>
              <a:defRPr sz="1200">
                <a:solidFill>
                  <a:srgbClr val="000000"/>
                </a:solidFill>
                <a:latin typeface="Arial" pitchFamily="34" charset="0"/>
                <a:ea typeface="ヒラギノ角ゴ ProN W3" charset="-128"/>
                <a:sym typeface="Lucida Grande CE" charset="-18"/>
              </a:defRPr>
            </a:lvl6pPr>
            <a:lvl7pPr marL="3033613" indent="-233355" eaLnBrk="0" fontAlgn="base" hangingPunct="0">
              <a:spcBef>
                <a:spcPct val="0"/>
              </a:spcBef>
              <a:spcAft>
                <a:spcPct val="0"/>
              </a:spcAft>
              <a:defRPr sz="1200">
                <a:solidFill>
                  <a:srgbClr val="000000"/>
                </a:solidFill>
                <a:latin typeface="Arial" pitchFamily="34" charset="0"/>
                <a:ea typeface="ヒラギノ角ゴ ProN W3" charset="-128"/>
                <a:sym typeface="Lucida Grande CE" charset="-18"/>
              </a:defRPr>
            </a:lvl7pPr>
            <a:lvl8pPr marL="3500323" indent="-233355" eaLnBrk="0" fontAlgn="base" hangingPunct="0">
              <a:spcBef>
                <a:spcPct val="0"/>
              </a:spcBef>
              <a:spcAft>
                <a:spcPct val="0"/>
              </a:spcAft>
              <a:defRPr sz="1200">
                <a:solidFill>
                  <a:srgbClr val="000000"/>
                </a:solidFill>
                <a:latin typeface="Arial" pitchFamily="34" charset="0"/>
                <a:ea typeface="ヒラギノ角ゴ ProN W3" charset="-128"/>
                <a:sym typeface="Lucida Grande CE" charset="-18"/>
              </a:defRPr>
            </a:lvl8pPr>
            <a:lvl9pPr marL="3967033" indent="-233355" eaLnBrk="0" fontAlgn="base" hangingPunct="0">
              <a:spcBef>
                <a:spcPct val="0"/>
              </a:spcBef>
              <a:spcAft>
                <a:spcPct val="0"/>
              </a:spcAft>
              <a:defRPr sz="1200">
                <a:solidFill>
                  <a:srgbClr val="000000"/>
                </a:solidFill>
                <a:latin typeface="Arial" pitchFamily="34" charset="0"/>
                <a:ea typeface="ヒラギノ角ゴ ProN W3" charset="-128"/>
                <a:sym typeface="Lucida Grande CE" charset="-18"/>
              </a:defRPr>
            </a:lvl9pPr>
          </a:lstStyle>
          <a:p>
            <a:pPr eaLnBrk="1" hangingPunct="1"/>
            <a:fld id="{27C4EF64-E184-47F9-9EF5-5617238C3EE5}" type="slidenum">
              <a:rPr lang="en-US" smtClean="0">
                <a:latin typeface="Lucida Grande CE" charset="-18"/>
              </a:rPr>
              <a:pPr eaLnBrk="1" hangingPunct="1"/>
              <a:t>49</a:t>
            </a:fld>
            <a:endParaRPr lang="en-US">
              <a:latin typeface="Lucida Grande CE" charset="-18"/>
            </a:endParaRPr>
          </a:p>
        </p:txBody>
      </p:sp>
    </p:spTree>
    <p:extLst>
      <p:ext uri="{BB962C8B-B14F-4D97-AF65-F5344CB8AC3E}">
        <p14:creationId xmlns:p14="http://schemas.microsoft.com/office/powerpoint/2010/main" val="2063130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5</a:t>
            </a:fld>
            <a:endParaRPr lang="en-US" dirty="0"/>
          </a:p>
        </p:txBody>
      </p:sp>
    </p:spTree>
    <p:extLst>
      <p:ext uri="{BB962C8B-B14F-4D97-AF65-F5344CB8AC3E}">
        <p14:creationId xmlns:p14="http://schemas.microsoft.com/office/powerpoint/2010/main" val="3502701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29ED0-0082-42C1-BD42-43ADFA77F069}" type="slidenum">
              <a:rPr lang="en-US" smtClean="0"/>
              <a:t>50</a:t>
            </a:fld>
            <a:endParaRPr lang="en-US"/>
          </a:p>
        </p:txBody>
      </p:sp>
    </p:spTree>
    <p:extLst>
      <p:ext uri="{BB962C8B-B14F-4D97-AF65-F5344CB8AC3E}">
        <p14:creationId xmlns:p14="http://schemas.microsoft.com/office/powerpoint/2010/main" val="7607892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ct val="50000"/>
              </a:spcBef>
            </a:pPr>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51</a:t>
            </a:fld>
            <a:endParaRPr lang="en-US" dirty="0"/>
          </a:p>
        </p:txBody>
      </p:sp>
    </p:spTree>
    <p:extLst>
      <p:ext uri="{BB962C8B-B14F-4D97-AF65-F5344CB8AC3E}">
        <p14:creationId xmlns:p14="http://schemas.microsoft.com/office/powerpoint/2010/main" val="506253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629ED0-0082-42C1-BD42-43ADFA77F069}" type="slidenum">
              <a:rPr lang="en-US" smtClean="0"/>
              <a:t>52</a:t>
            </a:fld>
            <a:endParaRPr lang="en-US"/>
          </a:p>
        </p:txBody>
      </p:sp>
    </p:spTree>
    <p:extLst>
      <p:ext uri="{BB962C8B-B14F-4D97-AF65-F5344CB8AC3E}">
        <p14:creationId xmlns:p14="http://schemas.microsoft.com/office/powerpoint/2010/main" val="868259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53</a:t>
            </a:fld>
            <a:endParaRPr lang="en-US"/>
          </a:p>
        </p:txBody>
      </p:sp>
    </p:spTree>
    <p:extLst>
      <p:ext uri="{BB962C8B-B14F-4D97-AF65-F5344CB8AC3E}">
        <p14:creationId xmlns:p14="http://schemas.microsoft.com/office/powerpoint/2010/main" val="25466563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54</a:t>
            </a:fld>
            <a:endParaRPr lang="en-US"/>
          </a:p>
        </p:txBody>
      </p:sp>
    </p:spTree>
    <p:extLst>
      <p:ext uri="{BB962C8B-B14F-4D97-AF65-F5344CB8AC3E}">
        <p14:creationId xmlns:p14="http://schemas.microsoft.com/office/powerpoint/2010/main" val="5546373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55</a:t>
            </a:fld>
            <a:endParaRPr lang="en-US"/>
          </a:p>
        </p:txBody>
      </p:sp>
    </p:spTree>
    <p:extLst>
      <p:ext uri="{BB962C8B-B14F-4D97-AF65-F5344CB8AC3E}">
        <p14:creationId xmlns:p14="http://schemas.microsoft.com/office/powerpoint/2010/main" val="3672532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BCEA92-F142-4D57-B507-37BDAF44710C}" type="slidenum">
              <a:rPr lang="en-US" smtClean="0"/>
              <a:t>56</a:t>
            </a:fld>
            <a:endParaRPr lang="en-US" dirty="0"/>
          </a:p>
        </p:txBody>
      </p:sp>
    </p:spTree>
    <p:extLst>
      <p:ext uri="{BB962C8B-B14F-4D97-AF65-F5344CB8AC3E}">
        <p14:creationId xmlns:p14="http://schemas.microsoft.com/office/powerpoint/2010/main" val="929802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286"/>
              </a:spcBef>
              <a:spcAft>
                <a:spcPts val="612"/>
              </a:spcAft>
            </a:pPr>
            <a:endParaRPr lang="en-US" dirty="0"/>
          </a:p>
        </p:txBody>
      </p:sp>
      <p:sp>
        <p:nvSpPr>
          <p:cNvPr id="4" name="Slide Number Placeholder 3"/>
          <p:cNvSpPr>
            <a:spLocks noGrp="1"/>
          </p:cNvSpPr>
          <p:nvPr>
            <p:ph type="sldNum" sz="quarter" idx="10"/>
          </p:nvPr>
        </p:nvSpPr>
        <p:spPr/>
        <p:txBody>
          <a:bodyPr/>
          <a:lstStyle/>
          <a:p>
            <a:fld id="{4A2863D5-16A3-4A16-90A3-A0C7E9CB98D9}" type="slidenum">
              <a:rPr lang="en-US" smtClean="0"/>
              <a:t>6</a:t>
            </a:fld>
            <a:endParaRPr lang="en-US"/>
          </a:p>
        </p:txBody>
      </p:sp>
    </p:spTree>
    <p:extLst>
      <p:ext uri="{BB962C8B-B14F-4D97-AF65-F5344CB8AC3E}">
        <p14:creationId xmlns:p14="http://schemas.microsoft.com/office/powerpoint/2010/main" val="2038921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648">
              <a:defRP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7</a:t>
            </a:fld>
            <a:endParaRPr lang="en-US"/>
          </a:p>
        </p:txBody>
      </p:sp>
    </p:spTree>
    <p:extLst>
      <p:ext uri="{BB962C8B-B14F-4D97-AF65-F5344CB8AC3E}">
        <p14:creationId xmlns:p14="http://schemas.microsoft.com/office/powerpoint/2010/main" val="3098173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420">
              <a:defRP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8</a:t>
            </a:fld>
            <a:endParaRPr lang="en-US"/>
          </a:p>
        </p:txBody>
      </p:sp>
    </p:spTree>
    <p:extLst>
      <p:ext uri="{BB962C8B-B14F-4D97-AF65-F5344CB8AC3E}">
        <p14:creationId xmlns:p14="http://schemas.microsoft.com/office/powerpoint/2010/main" val="3351612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8236" indent="-178622">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C010DE7-7016-4EBB-9C1D-F095C2C2635C}" type="slidenum">
              <a:rPr lang="en-US" smtClean="0"/>
              <a:t>9</a:t>
            </a:fld>
            <a:endParaRPr lang="en-US"/>
          </a:p>
        </p:txBody>
      </p:sp>
    </p:spTree>
    <p:extLst>
      <p:ext uri="{BB962C8B-B14F-4D97-AF65-F5344CB8AC3E}">
        <p14:creationId xmlns:p14="http://schemas.microsoft.com/office/powerpoint/2010/main" val="291542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Tree>
    <p:extLst>
      <p:ext uri="{BB962C8B-B14F-4D97-AF65-F5344CB8AC3E}">
        <p14:creationId xmlns:p14="http://schemas.microsoft.com/office/powerpoint/2010/main" val="23010430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15880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153865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3249118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46519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pPr/>
              <a:t>‹#›</a:t>
            </a:fld>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44395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888233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798201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17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1628884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06054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with number">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26418748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78914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669198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4073567290"/>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1558395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Tree>
    <p:extLst>
      <p:ext uri="{BB962C8B-B14F-4D97-AF65-F5344CB8AC3E}">
        <p14:creationId xmlns:p14="http://schemas.microsoft.com/office/powerpoint/2010/main" val="3893648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t>‹#›</a:t>
            </a:fld>
            <a:endParaRPr lang="en-US" dirty="0"/>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853556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2240230"/>
            <a:ext cx="9107555" cy="2308324"/>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noProof="0"/>
              <a:t>CLICK TO EDIT TITLE</a:t>
            </a: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noProof="0" dirty="0">
                <a:solidFill>
                  <a:schemeClr val="bg2">
                    <a:lumMod val="50000"/>
                  </a:schemeClr>
                </a:solidFill>
              </a:rPr>
              <a:t>Neal Creative </a:t>
            </a:r>
            <a:r>
              <a:rPr lang="en-US" sz="900" kern="1200" noProof="0" dirty="0">
                <a:solidFill>
                  <a:schemeClr val="bg2">
                    <a:lumMod val="50000"/>
                  </a:schemeClr>
                </a:solidFill>
                <a:latin typeface="+mn-lt"/>
                <a:ea typeface="+mn-ea"/>
                <a:cs typeface="+mn-cs"/>
              </a:rPr>
              <a:t>©</a:t>
            </a:r>
            <a:r>
              <a:rPr lang="en-US" sz="1000" baseline="0" noProof="0" dirty="0">
                <a:solidFill>
                  <a:schemeClr val="bg2">
                    <a:lumMod val="50000"/>
                  </a:schemeClr>
                </a:solidFill>
              </a:rPr>
              <a:t> </a:t>
            </a:r>
            <a:endParaRPr lang="en-US" sz="1000" b="1" noProof="0" dirty="0">
              <a:solidFill>
                <a:schemeClr val="bg2">
                  <a:lumMod val="50000"/>
                </a:schemeClr>
              </a:solidFill>
            </a:endParaRPr>
          </a:p>
        </p:txBody>
      </p:sp>
    </p:spTree>
    <p:extLst>
      <p:ext uri="{BB962C8B-B14F-4D97-AF65-F5344CB8AC3E}">
        <p14:creationId xmlns:p14="http://schemas.microsoft.com/office/powerpoint/2010/main" val="5866202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endParaRPr lang="en-US" dirty="0"/>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3762340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6172207"/>
            <a:ext cx="4102095" cy="650939"/>
          </a:xfrm>
          <a:prstGeom prst="rect">
            <a:avLst/>
          </a:prstGeom>
        </p:spPr>
      </p:pic>
      <p:sp>
        <p:nvSpPr>
          <p:cNvPr id="5" name="Rectangle 4"/>
          <p:cNvSpPr/>
          <p:nvPr userDrawn="1"/>
        </p:nvSpPr>
        <p:spPr>
          <a:xfrm>
            <a:off x="0" y="0"/>
            <a:ext cx="12192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title"/>
          </p:nvPr>
        </p:nvSpPr>
        <p:spPr/>
        <p:txBody>
          <a:bodyPr/>
          <a:lstStyle>
            <a:lvl1pPr>
              <a:defRPr baseline="0">
                <a:solidFill>
                  <a:srgbClr val="B64326"/>
                </a:solidFill>
              </a:defRPr>
            </a:lvl1pPr>
          </a:lstStyle>
          <a:p>
            <a:r>
              <a:rPr lang="en-US" dirty="0"/>
              <a:t>Click to edit Master title style</a:t>
            </a:r>
          </a:p>
        </p:txBody>
      </p:sp>
    </p:spTree>
    <p:extLst>
      <p:ext uri="{BB962C8B-B14F-4D97-AF65-F5344CB8AC3E}">
        <p14:creationId xmlns:p14="http://schemas.microsoft.com/office/powerpoint/2010/main" val="39649810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A6A2E-640F-4C66-85A5-2B7902B7F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ECE241-66A2-4098-8EB6-8C978CD444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9E7D47-D40F-4051-AB9F-00565A3B4E3D}"/>
              </a:ext>
            </a:extLst>
          </p:cNvPr>
          <p:cNvSpPr>
            <a:spLocks noGrp="1"/>
          </p:cNvSpPr>
          <p:nvPr>
            <p:ph type="dt" sz="half" idx="10"/>
          </p:nvPr>
        </p:nvSpPr>
        <p:spPr/>
        <p:txBody>
          <a:bodyPr/>
          <a:lstStyle/>
          <a:p>
            <a:fld id="{39537E63-3568-4F13-AD41-CD014213C8D5}" type="datetimeFigureOut">
              <a:rPr lang="en-US" smtClean="0"/>
              <a:t>10/5/2022</a:t>
            </a:fld>
            <a:endParaRPr lang="en-US"/>
          </a:p>
        </p:txBody>
      </p:sp>
      <p:sp>
        <p:nvSpPr>
          <p:cNvPr id="5" name="Footer Placeholder 4">
            <a:extLst>
              <a:ext uri="{FF2B5EF4-FFF2-40B4-BE49-F238E27FC236}">
                <a16:creationId xmlns:a16="http://schemas.microsoft.com/office/drawing/2014/main" id="{8A306E35-A8D4-4911-8809-1F10CA4B8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AE67E2-80BF-4050-A586-17F11DB65FA9}"/>
              </a:ext>
            </a:extLst>
          </p:cNvPr>
          <p:cNvSpPr>
            <a:spLocks noGrp="1"/>
          </p:cNvSpPr>
          <p:nvPr>
            <p:ph type="sldNum" sz="quarter" idx="12"/>
          </p:nvPr>
        </p:nvSpPr>
        <p:spPr/>
        <p:txBody>
          <a:bodyPr/>
          <a:lstStyle/>
          <a:p>
            <a:fld id="{0B97D152-6E45-4A50-8FDE-139CCE723319}" type="slidenum">
              <a:rPr lang="en-US" smtClean="0"/>
              <a:t>‹#›</a:t>
            </a:fld>
            <a:endParaRPr lang="en-US"/>
          </a:p>
        </p:txBody>
      </p:sp>
    </p:spTree>
    <p:extLst>
      <p:ext uri="{BB962C8B-B14F-4D97-AF65-F5344CB8AC3E}">
        <p14:creationId xmlns:p14="http://schemas.microsoft.com/office/powerpoint/2010/main" val="1693069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376384"/>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6963-DF53-43F3-98EE-3065E1FDD8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E4F6FC-0C95-483B-AE87-835A22DCDA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B578F7-A27D-494F-BBC9-6D914B204AA8}"/>
              </a:ext>
            </a:extLst>
          </p:cNvPr>
          <p:cNvSpPr>
            <a:spLocks noGrp="1"/>
          </p:cNvSpPr>
          <p:nvPr>
            <p:ph type="dt" sz="half" idx="10"/>
          </p:nvPr>
        </p:nvSpPr>
        <p:spPr/>
        <p:txBody>
          <a:bodyPr/>
          <a:lstStyle/>
          <a:p>
            <a:fld id="{39537E63-3568-4F13-AD41-CD014213C8D5}" type="datetimeFigureOut">
              <a:rPr lang="en-US" smtClean="0"/>
              <a:t>10/5/2022</a:t>
            </a:fld>
            <a:endParaRPr lang="en-US"/>
          </a:p>
        </p:txBody>
      </p:sp>
      <p:sp>
        <p:nvSpPr>
          <p:cNvPr id="5" name="Footer Placeholder 4">
            <a:extLst>
              <a:ext uri="{FF2B5EF4-FFF2-40B4-BE49-F238E27FC236}">
                <a16:creationId xmlns:a16="http://schemas.microsoft.com/office/drawing/2014/main" id="{EA810D87-3383-4D8E-AD0D-1A276A221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ACE6B-F0F1-45F7-9BD9-F5900E4E92C1}"/>
              </a:ext>
            </a:extLst>
          </p:cNvPr>
          <p:cNvSpPr>
            <a:spLocks noGrp="1"/>
          </p:cNvSpPr>
          <p:nvPr>
            <p:ph type="sldNum" sz="quarter" idx="12"/>
          </p:nvPr>
        </p:nvSpPr>
        <p:spPr/>
        <p:txBody>
          <a:bodyPr/>
          <a:lstStyle/>
          <a:p>
            <a:fld id="{0B97D152-6E45-4A50-8FDE-139CCE723319}" type="slidenum">
              <a:rPr lang="en-US" smtClean="0"/>
              <a:t>‹#›</a:t>
            </a:fld>
            <a:endParaRPr lang="en-US"/>
          </a:p>
        </p:txBody>
      </p:sp>
    </p:spTree>
    <p:extLst>
      <p:ext uri="{BB962C8B-B14F-4D97-AF65-F5344CB8AC3E}">
        <p14:creationId xmlns:p14="http://schemas.microsoft.com/office/powerpoint/2010/main" val="1560734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 y="6172207"/>
            <a:ext cx="4267195" cy="650939"/>
          </a:xfrm>
          <a:prstGeom prst="rect">
            <a:avLst/>
          </a:prstGeom>
        </p:spPr>
      </p:pic>
      <p:sp>
        <p:nvSpPr>
          <p:cNvPr id="5" name="Rectangle 4"/>
          <p:cNvSpPr/>
          <p:nvPr userDrawn="1"/>
        </p:nvSpPr>
        <p:spPr>
          <a:xfrm>
            <a:off x="0" y="0"/>
            <a:ext cx="12192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title"/>
          </p:nvPr>
        </p:nvSpPr>
        <p:spPr/>
        <p:txBody>
          <a:bodyPr/>
          <a:lstStyle>
            <a:lvl1pPr>
              <a:defRPr baseline="0">
                <a:solidFill>
                  <a:srgbClr val="B64326"/>
                </a:solidFill>
              </a:defRPr>
            </a:lvl1pPr>
          </a:lstStyle>
          <a:p>
            <a:r>
              <a:rPr lang="en-US" dirty="0"/>
              <a:t>Click to edit Master title style</a:t>
            </a:r>
          </a:p>
        </p:txBody>
      </p:sp>
    </p:spTree>
    <p:extLst>
      <p:ext uri="{BB962C8B-B14F-4D97-AF65-F5344CB8AC3E}">
        <p14:creationId xmlns:p14="http://schemas.microsoft.com/office/powerpoint/2010/main" val="4062599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Blank no logo">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title"/>
          </p:nvPr>
        </p:nvSpPr>
        <p:spPr/>
        <p:txBody>
          <a:bodyPr>
            <a:normAutofit/>
          </a:bodyPr>
          <a:lstStyle>
            <a:lvl1pPr algn="ctr" defTabSz="914400" rtl="0" eaLnBrk="1" latinLnBrk="0" hangingPunct="1">
              <a:spcBef>
                <a:spcPct val="0"/>
              </a:spcBef>
              <a:buNone/>
              <a:defRPr lang="en-US" sz="4000" kern="1200" baseline="0" dirty="0">
                <a:solidFill>
                  <a:srgbClr val="B64326"/>
                </a:solidFill>
                <a:latin typeface="Georgia" panose="02040502050405020303" pitchFamily="18"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2461246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6_Blank">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662413" y="4626781"/>
            <a:ext cx="4216395" cy="650939"/>
          </a:xfrm>
          <a:prstGeom prst="rect">
            <a:avLst/>
          </a:prstGeom>
        </p:spPr>
      </p:pic>
      <p:sp>
        <p:nvSpPr>
          <p:cNvPr id="5" name="Rectangle 4"/>
          <p:cNvSpPr/>
          <p:nvPr userDrawn="1"/>
        </p:nvSpPr>
        <p:spPr>
          <a:xfrm>
            <a:off x="0" y="0"/>
            <a:ext cx="12192000" cy="6858000"/>
          </a:xfrm>
          <a:prstGeom prst="rect">
            <a:avLst/>
          </a:prstGeom>
          <a:noFill/>
          <a:ln w="57150">
            <a:solidFill>
              <a:srgbClr val="0026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title"/>
          </p:nvPr>
        </p:nvSpPr>
        <p:spPr/>
        <p:txBody>
          <a:bodyPr/>
          <a:lstStyle>
            <a:lvl1pPr>
              <a:defRPr baseline="0">
                <a:solidFill>
                  <a:srgbClr val="B64326"/>
                </a:solidFill>
              </a:defRPr>
            </a:lvl1pPr>
          </a:lstStyle>
          <a:p>
            <a:r>
              <a:rPr lang="en-US" dirty="0"/>
              <a:t>Click to edit Master title style</a:t>
            </a:r>
          </a:p>
        </p:txBody>
      </p:sp>
    </p:spTree>
    <p:extLst>
      <p:ext uri="{BB962C8B-B14F-4D97-AF65-F5344CB8AC3E}">
        <p14:creationId xmlns:p14="http://schemas.microsoft.com/office/powerpoint/2010/main" val="63762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Quote dark option FLUSH LEF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26628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Quote dark option CENTERE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303163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Quote dark option FLUSH LEFT">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2075739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2460922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dark Callout with small Non-bullet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920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pPr/>
              <a:t>‹#›</a:t>
            </a:fld>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067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pPr/>
              <a:t>‹#›</a:t>
            </a:fld>
            <a:endParaRPr lang="en-US" dirty="0"/>
          </a:p>
        </p:txBody>
      </p:sp>
    </p:spTree>
    <p:extLst>
      <p:ext uri="{BB962C8B-B14F-4D97-AF65-F5344CB8AC3E}">
        <p14:creationId xmlns:p14="http://schemas.microsoft.com/office/powerpoint/2010/main" val="3860510708"/>
      </p:ext>
    </p:extLst>
  </p:cSld>
  <p:clrMap bg1="lt1" tx1="dk1" bg2="lt2" tx2="dk2" accent1="accent1" accent2="accent2" accent3="accent3" accent4="accent4" accent5="accent5" accent6="accent6" hlink="hlink" folHlink="folHlink"/>
  <p:sldLayoutIdLst>
    <p:sldLayoutId id="2147483744" r:id="rId1"/>
    <p:sldLayoutId id="2147483712" r:id="rId2"/>
    <p:sldLayoutId id="2147483672" r:id="rId3"/>
    <p:sldLayoutId id="2147483749" r:id="rId4"/>
    <p:sldLayoutId id="2147483750" r:id="rId5"/>
    <p:sldLayoutId id="2147483752" r:id="rId6"/>
    <p:sldLayoutId id="2147483674" r:id="rId7"/>
    <p:sldLayoutId id="2147483720" r:id="rId8"/>
    <p:sldLayoutId id="2147483721" r:id="rId9"/>
    <p:sldLayoutId id="2147483732" r:id="rId10"/>
    <p:sldLayoutId id="2147483730" r:id="rId11"/>
    <p:sldLayoutId id="2147483716" r:id="rId12"/>
    <p:sldLayoutId id="2147483735" r:id="rId13"/>
    <p:sldLayoutId id="2147483700" r:id="rId14"/>
    <p:sldLayoutId id="2147483734" r:id="rId15"/>
    <p:sldLayoutId id="2147483701" r:id="rId16"/>
    <p:sldLayoutId id="2147483736" r:id="rId17"/>
    <p:sldLayoutId id="2147483733" r:id="rId18"/>
    <p:sldLayoutId id="2147483741" r:id="rId19"/>
    <p:sldLayoutId id="2147483727" r:id="rId20"/>
    <p:sldLayoutId id="2147483719" r:id="rId21"/>
    <p:sldLayoutId id="2147483655" r:id="rId22"/>
    <p:sldLayoutId id="2147483748" r:id="rId23"/>
    <p:sldLayoutId id="2147483753" r:id="rId24"/>
    <p:sldLayoutId id="2147483747" r:id="rId25"/>
    <p:sldLayoutId id="2147483745" r:id="rId26"/>
    <p:sldLayoutId id="2147483737" r:id="rId27"/>
    <p:sldLayoutId id="2147483755" r:id="rId28"/>
    <p:sldLayoutId id="2147483756" r:id="rId29"/>
    <p:sldLayoutId id="2147483757" r:id="rId30"/>
    <p:sldLayoutId id="2147483758" r:id="rId31"/>
    <p:sldLayoutId id="2147483760" r:id="rId32"/>
    <p:sldLayoutId id="2147483761" r:id="rId33"/>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536" userDrawn="1">
          <p15:clr>
            <a:srgbClr val="F26B43"/>
          </p15:clr>
        </p15:guide>
        <p15:guide id="5" orient="horz" pos="264" userDrawn="1">
          <p15:clr>
            <a:srgbClr val="F26B43"/>
          </p15:clr>
        </p15:guide>
        <p15:guide id="6" orient="horz" pos="792" userDrawn="1">
          <p15:clr>
            <a:srgbClr val="F26B43"/>
          </p15:clr>
        </p15:guide>
        <p15:guide id="7"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0.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hyperlink" Target="https://capacity.childwelfare.gov/states/resources/prevention-continuum-to-strengthen-famili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5.xml"/><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5.xml"/><Relationship Id="rId5" Type="http://schemas.openxmlformats.org/officeDocument/2006/relationships/image" Target="../media/image78.png"/><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ailto:heidia@mechildrenstrust.org" TargetMode="External"/><Relationship Id="rId7"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24.xml"/><Relationship Id="rId6" Type="http://schemas.openxmlformats.org/officeDocument/2006/relationships/image" Target="../media/image80.png"/><Relationship Id="rId5" Type="http://schemas.openxmlformats.org/officeDocument/2006/relationships/hyperlink" Target="mailto:Christine.Theriault@maine.gov" TargetMode="External"/><Relationship Id="rId4" Type="http://schemas.openxmlformats.org/officeDocument/2006/relationships/image" Target="../media/image79.png"/><Relationship Id="rId9" Type="http://schemas.openxmlformats.org/officeDocument/2006/relationships/hyperlink" Target="mailto:deniset@mechildrenstrust.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251012" y="457301"/>
            <a:ext cx="11591364" cy="4053417"/>
          </a:xfrm>
        </p:spPr>
        <p:txBody>
          <a:bodyPr/>
          <a:lstStyle/>
          <a:p>
            <a:pPr algn="ctr"/>
            <a:r>
              <a:rPr lang="en-US" sz="5400" i="0" dirty="0">
                <a:solidFill>
                  <a:schemeClr val="tx1"/>
                </a:solidFill>
                <a:effectLst/>
                <a:latin typeface="Google Sans"/>
              </a:rPr>
              <a:t>Strengthening Communities, Families, and Practices using the Protective Factor Framework</a:t>
            </a:r>
            <a:br>
              <a:rPr lang="en-US" sz="6000" b="0" i="0" dirty="0">
                <a:solidFill>
                  <a:schemeClr val="tx1"/>
                </a:solidFill>
                <a:effectLst/>
                <a:latin typeface="Google Sans"/>
              </a:rPr>
            </a:br>
            <a:br>
              <a:rPr lang="en-US" sz="6000" b="0" i="0" dirty="0">
                <a:solidFill>
                  <a:schemeClr val="tx1"/>
                </a:solidFill>
                <a:effectLst/>
                <a:latin typeface="Google Sans"/>
              </a:rPr>
            </a:br>
            <a:r>
              <a:rPr lang="en-US" sz="3200" b="0" i="0" dirty="0">
                <a:solidFill>
                  <a:schemeClr val="tx1"/>
                </a:solidFill>
                <a:effectLst/>
                <a:latin typeface="Google Sans"/>
              </a:rPr>
              <a:t>June 7, 2022</a:t>
            </a:r>
            <a:br>
              <a:rPr lang="en-US" sz="3200" b="0" i="0" dirty="0">
                <a:solidFill>
                  <a:srgbClr val="202124"/>
                </a:solidFill>
                <a:effectLst/>
                <a:latin typeface="Google Sans"/>
              </a:rPr>
            </a:br>
            <a:r>
              <a:rPr lang="en-US" sz="3200" b="0" i="0" dirty="0">
                <a:solidFill>
                  <a:schemeClr val="tx1"/>
                </a:solidFill>
                <a:effectLst/>
                <a:latin typeface="Google Sans"/>
              </a:rPr>
              <a:t>10 AM-11:30 AM</a:t>
            </a:r>
            <a:endParaRPr lang="en-US" sz="3200" dirty="0">
              <a:solidFill>
                <a:schemeClr val="tx1"/>
              </a:solidFill>
            </a:endParaRPr>
          </a:p>
        </p:txBody>
      </p:sp>
      <p:sp>
        <p:nvSpPr>
          <p:cNvPr id="9" name="Title 6"/>
          <p:cNvSpPr txBox="1">
            <a:spLocks/>
          </p:cNvSpPr>
          <p:nvPr/>
        </p:nvSpPr>
        <p:spPr>
          <a:xfrm>
            <a:off x="1679957" y="3280601"/>
            <a:ext cx="5909265" cy="874205"/>
          </a:xfrm>
          <a:prstGeom prst="rect">
            <a:avLst/>
          </a:prstGeom>
        </p:spPr>
        <p:txBody>
          <a:bodyPr vert="horz" lIns="91440" tIns="0" rIns="91440" bIns="0" rtlCol="0" anchor="ctr">
            <a:noAutofit/>
          </a:bodyPr>
          <a:lstStyle>
            <a:lvl1pPr algn="ctr" defTabSz="914400" rtl="0" eaLnBrk="1" latinLnBrk="0" hangingPunct="1">
              <a:lnSpc>
                <a:spcPct val="90000"/>
              </a:lnSpc>
              <a:spcBef>
                <a:spcPct val="0"/>
              </a:spcBef>
              <a:buNone/>
              <a:defRPr lang="en-US" sz="3200" b="1" i="0" kern="1200" spc="300" dirty="0">
                <a:solidFill>
                  <a:schemeClr val="tx1">
                    <a:lumMod val="85000"/>
                    <a:lumOff val="15000"/>
                  </a:schemeClr>
                </a:solidFill>
                <a:latin typeface="+mj-lt"/>
                <a:ea typeface="+mn-ea"/>
                <a:cs typeface="Segoe UI Semilight" panose="020B0402040204020203" pitchFamily="34" charset="0"/>
              </a:defRPr>
            </a:lvl1pPr>
          </a:lstStyle>
          <a:p>
            <a:endParaRPr lang="en-US" sz="8800" spc="-300" dirty="0">
              <a:gradFill>
                <a:gsLst>
                  <a:gs pos="0">
                    <a:schemeClr val="accent1">
                      <a:lumMod val="5000"/>
                      <a:lumOff val="95000"/>
                    </a:schemeClr>
                  </a:gs>
                  <a:gs pos="100000">
                    <a:schemeClr val="bg1"/>
                  </a:gs>
                </a:gsLst>
                <a:lin ang="5400000" scaled="1"/>
              </a:gradFill>
              <a:latin typeface="+mn-lt"/>
            </a:endParaRPr>
          </a:p>
        </p:txBody>
      </p:sp>
      <p:sp>
        <p:nvSpPr>
          <p:cNvPr id="21" name="Google Shape;100;p1">
            <a:extLst>
              <a:ext uri="{FF2B5EF4-FFF2-40B4-BE49-F238E27FC236}">
                <a16:creationId xmlns:a16="http://schemas.microsoft.com/office/drawing/2014/main" id="{E84C55A3-B980-44A9-84D3-B031AF76ECAB}"/>
              </a:ext>
            </a:extLst>
          </p:cNvPr>
          <p:cNvSpPr/>
          <p:nvPr/>
        </p:nvSpPr>
        <p:spPr>
          <a:xfrm>
            <a:off x="0" y="4474006"/>
            <a:ext cx="12192000" cy="2526553"/>
          </a:xfrm>
          <a:prstGeom prst="rect">
            <a:avLst/>
          </a:prstGeom>
          <a:solidFill>
            <a:schemeClr val="lt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97E7EEB1-D425-4474-BB11-22B485F19D6F}"/>
              </a:ext>
            </a:extLst>
          </p:cNvPr>
          <p:cNvSpPr txBox="1"/>
          <p:nvPr/>
        </p:nvSpPr>
        <p:spPr>
          <a:xfrm>
            <a:off x="2627452" y="4736550"/>
            <a:ext cx="6921661" cy="369332"/>
          </a:xfrm>
          <a:prstGeom prst="rect">
            <a:avLst/>
          </a:prstGeom>
          <a:noFill/>
        </p:spPr>
        <p:txBody>
          <a:bodyPr wrap="square" rtlCol="0">
            <a:spAutoFit/>
          </a:bodyPr>
          <a:lstStyle/>
          <a:p>
            <a:r>
              <a:rPr lang="en-US" sz="1800" i="0" dirty="0">
                <a:solidFill>
                  <a:schemeClr val="bg1"/>
                </a:solidFill>
                <a:effectLst/>
              </a:rPr>
              <a:t>Child Abuse Prevention Webinar Series </a:t>
            </a:r>
            <a:r>
              <a:rPr lang="en-US" dirty="0">
                <a:solidFill>
                  <a:schemeClr val="bg1"/>
                </a:solidFill>
              </a:rPr>
              <a:t>Provided in Partnership by: </a:t>
            </a:r>
          </a:p>
        </p:txBody>
      </p:sp>
      <p:grpSp>
        <p:nvGrpSpPr>
          <p:cNvPr id="2" name="Group 1">
            <a:extLst>
              <a:ext uri="{FF2B5EF4-FFF2-40B4-BE49-F238E27FC236}">
                <a16:creationId xmlns:a16="http://schemas.microsoft.com/office/drawing/2014/main" id="{C9088E55-DF9E-CD1F-F1DD-A6F397225E39}"/>
              </a:ext>
            </a:extLst>
          </p:cNvPr>
          <p:cNvGrpSpPr/>
          <p:nvPr/>
        </p:nvGrpSpPr>
        <p:grpSpPr>
          <a:xfrm>
            <a:off x="3732679" y="5181713"/>
            <a:ext cx="4693025" cy="1714500"/>
            <a:chOff x="3732679" y="5181713"/>
            <a:chExt cx="4693025" cy="1714500"/>
          </a:xfrm>
        </p:grpSpPr>
        <p:pic>
          <p:nvPicPr>
            <p:cNvPr id="1026" name="Picture 2" descr="Seal">
              <a:extLst>
                <a:ext uri="{FF2B5EF4-FFF2-40B4-BE49-F238E27FC236}">
                  <a16:creationId xmlns:a16="http://schemas.microsoft.com/office/drawing/2014/main" id="{44564AC1-2D25-4875-A74D-BDC58310D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679" y="518171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4890FA2-9DD1-4452-9269-7FE23FF256C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841626" y="5522147"/>
              <a:ext cx="2584078" cy="1033631"/>
            </a:xfrm>
            <a:prstGeom prst="rect">
              <a:avLst/>
            </a:prstGeom>
          </p:spPr>
        </p:pic>
      </p:grpSp>
    </p:spTree>
    <p:extLst>
      <p:ext uri="{BB962C8B-B14F-4D97-AF65-F5344CB8AC3E}">
        <p14:creationId xmlns:p14="http://schemas.microsoft.com/office/powerpoint/2010/main" val="180389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52C9937-8E34-4FA1-B6A2-CEB7F5FB36BE}"/>
              </a:ext>
            </a:extLst>
          </p:cNvPr>
          <p:cNvCxnSpPr>
            <a:cxnSpLocks/>
          </p:cNvCxnSpPr>
          <p:nvPr/>
        </p:nvCxnSpPr>
        <p:spPr>
          <a:xfrm>
            <a:off x="635000" y="2273963"/>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EF351BC7-FC93-41E0-B9D7-4AAB3CC54C2E}"/>
              </a:ext>
            </a:extLst>
          </p:cNvPr>
          <p:cNvCxnSpPr>
            <a:cxnSpLocks/>
          </p:cNvCxnSpPr>
          <p:nvPr/>
        </p:nvCxnSpPr>
        <p:spPr>
          <a:xfrm>
            <a:off x="635000" y="1304226"/>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5E32973D-62D4-4898-A604-373CF2B78868}"/>
              </a:ext>
            </a:extLst>
          </p:cNvPr>
          <p:cNvSpPr/>
          <p:nvPr/>
        </p:nvSpPr>
        <p:spPr>
          <a:xfrm>
            <a:off x="870750" y="1350633"/>
            <a:ext cx="3640740"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effectLst>
                  <a:outerShdw blurRad="38100" dist="22860" dir="5400000" algn="tl" rotWithShape="0">
                    <a:srgbClr val="000000">
                      <a:alpha val="30000"/>
                    </a:srgbClr>
                  </a:outerShdw>
                </a:effectLst>
              </a:rPr>
              <a:t> </a:t>
            </a:r>
            <a:r>
              <a:rPr lang="en-US" sz="5400" b="1" cap="none" spc="0" dirty="0">
                <a:ln w="10160">
                  <a:solidFill>
                    <a:schemeClr val="bg2">
                      <a:lumMod val="25000"/>
                    </a:schemeClr>
                  </a:solidFill>
                  <a:prstDash val="solid"/>
                </a:ln>
                <a:solidFill>
                  <a:schemeClr val="bg2">
                    <a:lumMod val="25000"/>
                  </a:schemeClr>
                </a:solidFill>
              </a:rPr>
              <a:t>Big Idea # 3</a:t>
            </a:r>
          </a:p>
        </p:txBody>
      </p:sp>
      <p:sp>
        <p:nvSpPr>
          <p:cNvPr id="11" name="Rectangle 10">
            <a:extLst>
              <a:ext uri="{FF2B5EF4-FFF2-40B4-BE49-F238E27FC236}">
                <a16:creationId xmlns:a16="http://schemas.microsoft.com/office/drawing/2014/main" id="{27109BB9-2977-4B19-8E98-1D68B55B4CB4}"/>
              </a:ext>
            </a:extLst>
          </p:cNvPr>
          <p:cNvSpPr/>
          <p:nvPr/>
        </p:nvSpPr>
        <p:spPr>
          <a:xfrm>
            <a:off x="1207722" y="2478238"/>
            <a:ext cx="5106911" cy="1415772"/>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rPr>
              <a:t> </a:t>
            </a:r>
            <a:r>
              <a:rPr lang="en-US" sz="3200" b="1" cap="none" spc="0" dirty="0">
                <a:ln w="10160">
                  <a:solidFill>
                    <a:schemeClr val="bg2">
                      <a:lumMod val="25000"/>
                    </a:schemeClr>
                  </a:solidFill>
                  <a:prstDash val="solid"/>
                </a:ln>
                <a:solidFill>
                  <a:schemeClr val="bg2">
                    <a:lumMod val="25000"/>
                  </a:schemeClr>
                </a:solidFill>
              </a:rPr>
              <a:t>A Changed Relationship </a:t>
            </a:r>
          </a:p>
          <a:p>
            <a:pPr algn="ctr"/>
            <a:r>
              <a:rPr lang="en-US" sz="3200" b="1" cap="none" spc="0" dirty="0">
                <a:ln w="10160">
                  <a:solidFill>
                    <a:schemeClr val="bg2">
                      <a:lumMod val="25000"/>
                    </a:schemeClr>
                  </a:solidFill>
                  <a:prstDash val="solid"/>
                </a:ln>
                <a:solidFill>
                  <a:schemeClr val="bg2">
                    <a:lumMod val="25000"/>
                  </a:schemeClr>
                </a:solidFill>
              </a:rPr>
              <a:t>with Parents</a:t>
            </a:r>
          </a:p>
        </p:txBody>
      </p:sp>
      <p:pic>
        <p:nvPicPr>
          <p:cNvPr id="10242" name="Picture 2">
            <a:extLst>
              <a:ext uri="{FF2B5EF4-FFF2-40B4-BE49-F238E27FC236}">
                <a16:creationId xmlns:a16="http://schemas.microsoft.com/office/drawing/2014/main" id="{AB23FDDF-34EA-49C5-A15F-058EC73AD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12" t="32190" r="16571" b="30914"/>
          <a:stretch/>
        </p:blipFill>
        <p:spPr bwMode="auto">
          <a:xfrm rot="2589513">
            <a:off x="8535447" y="204870"/>
            <a:ext cx="5052733" cy="213640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D1641EAF-477D-4168-B072-45B98FEFE8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r="9648"/>
          <a:stretch/>
        </p:blipFill>
        <p:spPr bwMode="auto">
          <a:xfrm rot="2553888">
            <a:off x="4567430" y="-940702"/>
            <a:ext cx="3422772" cy="267917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Group of People Holding Arms">
            <a:extLst>
              <a:ext uri="{FF2B5EF4-FFF2-40B4-BE49-F238E27FC236}">
                <a16:creationId xmlns:a16="http://schemas.microsoft.com/office/drawing/2014/main" id="{DBBC2EF0-C6ED-4B29-9908-FC8DE57E7A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816"/>
          <a:stretch/>
        </p:blipFill>
        <p:spPr bwMode="auto">
          <a:xfrm rot="2556440">
            <a:off x="9668357" y="3371412"/>
            <a:ext cx="2613910" cy="266859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Three People Crouching in Front of Sitting Dog">
            <a:extLst>
              <a:ext uri="{FF2B5EF4-FFF2-40B4-BE49-F238E27FC236}">
                <a16:creationId xmlns:a16="http://schemas.microsoft.com/office/drawing/2014/main" id="{F3A0C682-1D98-4EE4-915D-2F2EB2067C7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20" t="3976" r="23304" b="1"/>
          <a:stretch/>
        </p:blipFill>
        <p:spPr bwMode="auto">
          <a:xfrm rot="2561967">
            <a:off x="7180168" y="1342338"/>
            <a:ext cx="3130408" cy="26536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E2EC46E-BAEC-457A-8B13-1C919D2AE0AD}"/>
              </a:ext>
            </a:extLst>
          </p:cNvPr>
          <p:cNvSpPr/>
          <p:nvPr/>
        </p:nvSpPr>
        <p:spPr>
          <a:xfrm>
            <a:off x="4025900" y="4787900"/>
            <a:ext cx="254000" cy="765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62457A-98C9-415F-8BE1-EFFFB7FFEB88}"/>
              </a:ext>
            </a:extLst>
          </p:cNvPr>
          <p:cNvSpPr txBox="1"/>
          <p:nvPr/>
        </p:nvSpPr>
        <p:spPr>
          <a:xfrm>
            <a:off x="870750" y="4098284"/>
            <a:ext cx="5459315" cy="1661993"/>
          </a:xfrm>
          <a:prstGeom prst="rect">
            <a:avLst/>
          </a:prstGeom>
          <a:noFill/>
        </p:spPr>
        <p:txBody>
          <a:bodyPr wrap="none" rtlCol="0">
            <a:spAutoFit/>
          </a:bodyPr>
          <a:lstStyle/>
          <a:p>
            <a:pPr marL="342900" indent="-342900">
              <a:buFont typeface="Arial" panose="020B0604020202020204" pitchFamily="34" charset="0"/>
              <a:buChar char="•"/>
            </a:pPr>
            <a:r>
              <a:rPr lang="en-US" sz="2800" b="1" dirty="0">
                <a:solidFill>
                  <a:schemeClr val="bg2">
                    <a:lumMod val="25000"/>
                  </a:schemeClr>
                </a:solidFill>
              </a:rPr>
              <a:t>Engage parents as partners</a:t>
            </a:r>
          </a:p>
          <a:p>
            <a:pPr marL="342900" indent="-342900">
              <a:buFont typeface="Arial" panose="020B0604020202020204" pitchFamily="34" charset="0"/>
              <a:buChar char="•"/>
            </a:pPr>
            <a:r>
              <a:rPr lang="en-US" sz="2800" b="1" dirty="0">
                <a:solidFill>
                  <a:schemeClr val="bg2">
                    <a:lumMod val="25000"/>
                  </a:schemeClr>
                </a:solidFill>
              </a:rPr>
              <a:t>Support and involve parents</a:t>
            </a:r>
          </a:p>
          <a:p>
            <a:pPr marL="342900" indent="-342900">
              <a:buFont typeface="Arial" panose="020B0604020202020204" pitchFamily="34" charset="0"/>
              <a:buChar char="•"/>
            </a:pPr>
            <a:r>
              <a:rPr lang="en-US" sz="2800" b="1" dirty="0">
                <a:solidFill>
                  <a:schemeClr val="bg2">
                    <a:lumMod val="25000"/>
                  </a:schemeClr>
                </a:solidFill>
              </a:rPr>
              <a:t>Parents as leaders</a:t>
            </a:r>
          </a:p>
          <a:p>
            <a:endParaRPr lang="en-US" dirty="0"/>
          </a:p>
        </p:txBody>
      </p:sp>
    </p:spTree>
    <p:extLst>
      <p:ext uri="{BB962C8B-B14F-4D97-AF65-F5344CB8AC3E}">
        <p14:creationId xmlns:p14="http://schemas.microsoft.com/office/powerpoint/2010/main" val="2875209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B52C9937-8E34-4FA1-B6A2-CEB7F5FB36BE}"/>
              </a:ext>
            </a:extLst>
          </p:cNvPr>
          <p:cNvCxnSpPr>
            <a:cxnSpLocks/>
          </p:cNvCxnSpPr>
          <p:nvPr/>
        </p:nvCxnSpPr>
        <p:spPr>
          <a:xfrm>
            <a:off x="635000" y="2273963"/>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EF351BC7-FC93-41E0-B9D7-4AAB3CC54C2E}"/>
              </a:ext>
            </a:extLst>
          </p:cNvPr>
          <p:cNvCxnSpPr>
            <a:cxnSpLocks/>
          </p:cNvCxnSpPr>
          <p:nvPr/>
        </p:nvCxnSpPr>
        <p:spPr>
          <a:xfrm>
            <a:off x="635000" y="1304226"/>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5E32973D-62D4-4898-A604-373CF2B78868}"/>
              </a:ext>
            </a:extLst>
          </p:cNvPr>
          <p:cNvSpPr/>
          <p:nvPr/>
        </p:nvSpPr>
        <p:spPr>
          <a:xfrm>
            <a:off x="870750" y="1350633"/>
            <a:ext cx="3640740"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effectLst>
                  <a:outerShdw blurRad="38100" dist="22860" dir="5400000" algn="tl" rotWithShape="0">
                    <a:srgbClr val="000000">
                      <a:alpha val="30000"/>
                    </a:srgbClr>
                  </a:outerShdw>
                </a:effectLst>
              </a:rPr>
              <a:t> </a:t>
            </a:r>
            <a:r>
              <a:rPr lang="en-US" sz="5400" b="1" cap="none" spc="0" dirty="0">
                <a:ln w="10160">
                  <a:solidFill>
                    <a:schemeClr val="bg2">
                      <a:lumMod val="25000"/>
                    </a:schemeClr>
                  </a:solidFill>
                  <a:prstDash val="solid"/>
                </a:ln>
                <a:solidFill>
                  <a:schemeClr val="bg2">
                    <a:lumMod val="25000"/>
                  </a:schemeClr>
                </a:solidFill>
              </a:rPr>
              <a:t>Big Idea # 4</a:t>
            </a:r>
          </a:p>
        </p:txBody>
      </p:sp>
      <p:sp>
        <p:nvSpPr>
          <p:cNvPr id="11" name="Rectangle 10">
            <a:extLst>
              <a:ext uri="{FF2B5EF4-FFF2-40B4-BE49-F238E27FC236}">
                <a16:creationId xmlns:a16="http://schemas.microsoft.com/office/drawing/2014/main" id="{27109BB9-2977-4B19-8E98-1D68B55B4CB4}"/>
              </a:ext>
            </a:extLst>
          </p:cNvPr>
          <p:cNvSpPr/>
          <p:nvPr/>
        </p:nvSpPr>
        <p:spPr>
          <a:xfrm>
            <a:off x="1175546" y="2320369"/>
            <a:ext cx="4672241" cy="1415772"/>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rPr>
              <a:t> </a:t>
            </a:r>
            <a:r>
              <a:rPr lang="en-US" sz="3200" b="1" cap="none" spc="0" dirty="0">
                <a:ln w="10160">
                  <a:solidFill>
                    <a:schemeClr val="bg2">
                      <a:lumMod val="25000"/>
                    </a:schemeClr>
                  </a:solidFill>
                  <a:prstDash val="solid"/>
                </a:ln>
                <a:solidFill>
                  <a:schemeClr val="bg2">
                    <a:lumMod val="25000"/>
                  </a:schemeClr>
                </a:solidFill>
              </a:rPr>
              <a:t>Alignment with </a:t>
            </a:r>
          </a:p>
          <a:p>
            <a:pPr algn="ctr"/>
            <a:r>
              <a:rPr lang="en-US" sz="3200" b="1" cap="none" spc="0" dirty="0">
                <a:ln w="10160">
                  <a:solidFill>
                    <a:schemeClr val="bg2">
                      <a:lumMod val="25000"/>
                    </a:schemeClr>
                  </a:solidFill>
                  <a:prstDash val="solid"/>
                </a:ln>
                <a:solidFill>
                  <a:schemeClr val="bg2">
                    <a:lumMod val="25000"/>
                  </a:schemeClr>
                </a:solidFill>
              </a:rPr>
              <a:t>Developmental Science</a:t>
            </a:r>
          </a:p>
        </p:txBody>
      </p:sp>
      <p:grpSp>
        <p:nvGrpSpPr>
          <p:cNvPr id="2" name="Group 1">
            <a:extLst>
              <a:ext uri="{FF2B5EF4-FFF2-40B4-BE49-F238E27FC236}">
                <a16:creationId xmlns:a16="http://schemas.microsoft.com/office/drawing/2014/main" id="{0B4F225A-CC23-4A7C-BCCA-A1CBF7403F95}"/>
              </a:ext>
            </a:extLst>
          </p:cNvPr>
          <p:cNvGrpSpPr/>
          <p:nvPr/>
        </p:nvGrpSpPr>
        <p:grpSpPr>
          <a:xfrm rot="195288">
            <a:off x="5442750" y="-869783"/>
            <a:ext cx="8577355" cy="6932429"/>
            <a:chOff x="5268228" y="-1003386"/>
            <a:chExt cx="8577355" cy="6932429"/>
          </a:xfrm>
        </p:grpSpPr>
        <p:pic>
          <p:nvPicPr>
            <p:cNvPr id="9218" name="Picture 2">
              <a:extLst>
                <a:ext uri="{FF2B5EF4-FFF2-40B4-BE49-F238E27FC236}">
                  <a16:creationId xmlns:a16="http://schemas.microsoft.com/office/drawing/2014/main" id="{A6F85226-7518-43D1-AE93-E4A2E17E3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37" r="9824" b="25256"/>
            <a:stretch/>
          </p:blipFill>
          <p:spPr bwMode="auto">
            <a:xfrm rot="2460557">
              <a:off x="8927975" y="-1003386"/>
              <a:ext cx="4917608" cy="31528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rying Baby in Brown and Black Hooded Top">
              <a:extLst>
                <a:ext uri="{FF2B5EF4-FFF2-40B4-BE49-F238E27FC236}">
                  <a16:creationId xmlns:a16="http://schemas.microsoft.com/office/drawing/2014/main" id="{B23BCA94-48A6-4A23-8243-7978B283A8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261" t="5799" r="8273"/>
            <a:stretch/>
          </p:blipFill>
          <p:spPr bwMode="auto">
            <a:xfrm rot="2481740">
              <a:off x="5268228" y="-759998"/>
              <a:ext cx="3001516" cy="274482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 Girl Covering Her Ears in Front of Her Parents">
              <a:extLst>
                <a:ext uri="{FF2B5EF4-FFF2-40B4-BE49-F238E27FC236}">
                  <a16:creationId xmlns:a16="http://schemas.microsoft.com/office/drawing/2014/main" id="{D20598CB-539D-4B5B-A9EC-67B57568C4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74" t="6487" r="14158" b="46105"/>
            <a:stretch/>
          </p:blipFill>
          <p:spPr bwMode="auto">
            <a:xfrm rot="2437366">
              <a:off x="9971643" y="3192023"/>
              <a:ext cx="2758402" cy="273702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22648E36-1676-44BF-9550-B211194EB0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451" t="14123" r="7921" b="2336"/>
            <a:stretch/>
          </p:blipFill>
          <p:spPr bwMode="auto">
            <a:xfrm rot="2455406">
              <a:off x="7614530" y="1255575"/>
              <a:ext cx="2967426" cy="27534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2AF08D9B-B9E7-4AD9-8E03-E7A36AF3F45D}"/>
              </a:ext>
            </a:extLst>
          </p:cNvPr>
          <p:cNvSpPr txBox="1"/>
          <p:nvPr/>
        </p:nvSpPr>
        <p:spPr>
          <a:xfrm>
            <a:off x="209196" y="3795919"/>
            <a:ext cx="8113485" cy="2308324"/>
          </a:xfrm>
          <a:prstGeom prst="rect">
            <a:avLst/>
          </a:prstGeom>
          <a:noFill/>
        </p:spPr>
        <p:txBody>
          <a:bodyPr wrap="square">
            <a:spAutoFit/>
          </a:bodyPr>
          <a:lstStyle/>
          <a:p>
            <a:pPr lvl="0"/>
            <a:r>
              <a:rPr lang="en-US" sz="2400" b="1" dirty="0">
                <a:solidFill>
                  <a:schemeClr val="tx1">
                    <a:lumMod val="75000"/>
                    <a:lumOff val="25000"/>
                  </a:schemeClr>
                </a:solidFill>
              </a:rPr>
              <a:t>Research tells us to pay attention to: </a:t>
            </a:r>
          </a:p>
          <a:p>
            <a:pPr marL="800100" lvl="1" indent="-342900">
              <a:buFont typeface="Arial" panose="020B0604020202020204" pitchFamily="34" charset="0"/>
              <a:buChar char="•"/>
            </a:pPr>
            <a:r>
              <a:rPr lang="en-US" sz="2400" b="1" dirty="0">
                <a:solidFill>
                  <a:schemeClr val="tx1">
                    <a:lumMod val="75000"/>
                    <a:lumOff val="25000"/>
                  </a:schemeClr>
                </a:solidFill>
              </a:rPr>
              <a:t>Critical periods of development – early childhood and adolescence</a:t>
            </a:r>
          </a:p>
          <a:p>
            <a:pPr marL="800100" lvl="1" indent="-342900">
              <a:buFont typeface="Arial" panose="020B0604020202020204" pitchFamily="34" charset="0"/>
              <a:buChar char="•"/>
            </a:pPr>
            <a:r>
              <a:rPr lang="en-US" sz="2400" b="1" dirty="0">
                <a:solidFill>
                  <a:schemeClr val="tx1">
                    <a:lumMod val="75000"/>
                    <a:lumOff val="25000"/>
                  </a:schemeClr>
                </a:solidFill>
              </a:rPr>
              <a:t>Importance of nurturing relationships in early childhood</a:t>
            </a:r>
          </a:p>
          <a:p>
            <a:pPr marL="800100" lvl="1" indent="-342900">
              <a:buFont typeface="Arial" panose="020B0604020202020204" pitchFamily="34" charset="0"/>
              <a:buChar char="•"/>
            </a:pPr>
            <a:r>
              <a:rPr lang="en-US" sz="2400" b="1" dirty="0">
                <a:solidFill>
                  <a:schemeClr val="tx1">
                    <a:lumMod val="75000"/>
                    <a:lumOff val="25000"/>
                  </a:schemeClr>
                </a:solidFill>
              </a:rPr>
              <a:t>Effects of trauma on development, behavior and outcomes</a:t>
            </a:r>
          </a:p>
        </p:txBody>
      </p:sp>
    </p:spTree>
    <p:extLst>
      <p:ext uri="{BB962C8B-B14F-4D97-AF65-F5344CB8AC3E}">
        <p14:creationId xmlns:p14="http://schemas.microsoft.com/office/powerpoint/2010/main" val="3137000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4C2C1-A95D-BB17-BB0B-8D379AE04422}"/>
              </a:ext>
            </a:extLst>
          </p:cNvPr>
          <p:cNvPicPr>
            <a:picLocks noChangeAspect="1"/>
          </p:cNvPicPr>
          <p:nvPr/>
        </p:nvPicPr>
        <p:blipFill rotWithShape="1">
          <a:blip r:embed="rId3"/>
          <a:srcRect l="52875" t="10531" b="21098"/>
          <a:stretch/>
        </p:blipFill>
        <p:spPr>
          <a:xfrm>
            <a:off x="91439" y="0"/>
            <a:ext cx="8801031" cy="3851910"/>
          </a:xfrm>
          <a:prstGeom prst="rect">
            <a:avLst/>
          </a:prstGeom>
        </p:spPr>
      </p:pic>
      <p:sp>
        <p:nvSpPr>
          <p:cNvPr id="4" name="Rectangle 3">
            <a:extLst>
              <a:ext uri="{FF2B5EF4-FFF2-40B4-BE49-F238E27FC236}">
                <a16:creationId xmlns:a16="http://schemas.microsoft.com/office/drawing/2014/main" id="{0BEE4DCA-1503-5DD7-2A99-60E4B3F9C069}"/>
              </a:ext>
            </a:extLst>
          </p:cNvPr>
          <p:cNvSpPr/>
          <p:nvPr/>
        </p:nvSpPr>
        <p:spPr>
          <a:xfrm>
            <a:off x="-62748" y="3851910"/>
            <a:ext cx="11807953" cy="1015663"/>
          </a:xfrm>
          <a:prstGeom prst="rect">
            <a:avLst/>
          </a:prstGeom>
          <a:noFill/>
        </p:spPr>
        <p:txBody>
          <a:bodyPr wrap="square" lIns="91440" tIns="45720" rIns="91440" bIns="45720">
            <a:spAutoFit/>
          </a:bodyPr>
          <a:lstStyle/>
          <a:p>
            <a:pPr algn="ctr"/>
            <a:r>
              <a:rPr lang="en-US" sz="6000" b="1" cap="none" spc="0" dirty="0">
                <a:ln w="6600">
                  <a:noFill/>
                  <a:prstDash val="solid"/>
                </a:ln>
                <a:solidFill>
                  <a:srgbClr val="FF0000"/>
                </a:solidFill>
                <a:effectLst>
                  <a:outerShdw dist="38100" dir="2700000" algn="tl" rotWithShape="0">
                    <a:schemeClr val="tx1">
                      <a:lumMod val="95000"/>
                      <a:lumOff val="5000"/>
                    </a:schemeClr>
                  </a:outerShdw>
                </a:effectLst>
              </a:rPr>
              <a:t>Small but significant changes</a:t>
            </a:r>
          </a:p>
        </p:txBody>
      </p:sp>
      <p:sp>
        <p:nvSpPr>
          <p:cNvPr id="5" name="Rectangle 4">
            <a:extLst>
              <a:ext uri="{FF2B5EF4-FFF2-40B4-BE49-F238E27FC236}">
                <a16:creationId xmlns:a16="http://schemas.microsoft.com/office/drawing/2014/main" id="{2700F29C-6DDF-3199-A601-5716E1BDC85B}"/>
              </a:ext>
            </a:extLst>
          </p:cNvPr>
          <p:cNvSpPr/>
          <p:nvPr/>
        </p:nvSpPr>
        <p:spPr>
          <a:xfrm>
            <a:off x="0" y="2565108"/>
            <a:ext cx="12192000" cy="2573604"/>
          </a:xfrm>
          <a:prstGeom prst="rect">
            <a:avLst/>
          </a:prstGeom>
          <a:solidFill>
            <a:schemeClr val="accent4">
              <a:lumMod val="60000"/>
              <a:lumOff val="40000"/>
              <a:alpha val="27843"/>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27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6C4173-3A2C-498F-AFD0-3B15AB3253AC}"/>
              </a:ext>
            </a:extLst>
          </p:cNvPr>
          <p:cNvPicPr>
            <a:picLocks noChangeAspect="1"/>
          </p:cNvPicPr>
          <p:nvPr/>
        </p:nvPicPr>
        <p:blipFill rotWithShape="1">
          <a:blip r:embed="rId3"/>
          <a:srcRect l="54609" t="25657" r="16563" b="23325"/>
          <a:stretch/>
        </p:blipFill>
        <p:spPr>
          <a:xfrm>
            <a:off x="-201961" y="0"/>
            <a:ext cx="12595922" cy="6858000"/>
          </a:xfrm>
          <a:prstGeom prst="rect">
            <a:avLst/>
          </a:prstGeom>
        </p:spPr>
      </p:pic>
    </p:spTree>
    <p:extLst>
      <p:ext uri="{BB962C8B-B14F-4D97-AF65-F5344CB8AC3E}">
        <p14:creationId xmlns:p14="http://schemas.microsoft.com/office/powerpoint/2010/main" val="2250844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86EB8-70C4-431B-BA85-A9DD52309D30}"/>
              </a:ext>
            </a:extLst>
          </p:cNvPr>
          <p:cNvPicPr>
            <a:picLocks noChangeAspect="1"/>
          </p:cNvPicPr>
          <p:nvPr/>
        </p:nvPicPr>
        <p:blipFill rotWithShape="1">
          <a:blip r:embed="rId3"/>
          <a:srcRect l="53985" t="8838" r="547" b="5197"/>
          <a:stretch/>
        </p:blipFill>
        <p:spPr>
          <a:xfrm>
            <a:off x="-76199" y="-20174"/>
            <a:ext cx="12268200" cy="6997071"/>
          </a:xfrm>
          <a:prstGeom prst="rect">
            <a:avLst/>
          </a:prstGeom>
        </p:spPr>
      </p:pic>
    </p:spTree>
    <p:extLst>
      <p:ext uri="{BB962C8B-B14F-4D97-AF65-F5344CB8AC3E}">
        <p14:creationId xmlns:p14="http://schemas.microsoft.com/office/powerpoint/2010/main" val="1912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C5ADB8-E413-4357-BAB4-F63C765D6E69}"/>
              </a:ext>
            </a:extLst>
          </p:cNvPr>
          <p:cNvPicPr>
            <a:picLocks noChangeAspect="1"/>
          </p:cNvPicPr>
          <p:nvPr/>
        </p:nvPicPr>
        <p:blipFill rotWithShape="1">
          <a:blip r:embed="rId3"/>
          <a:srcRect l="938" t="7873" r="49167" b="13397"/>
          <a:stretch/>
        </p:blipFill>
        <p:spPr>
          <a:xfrm>
            <a:off x="-266700" y="0"/>
            <a:ext cx="14407816" cy="6858000"/>
          </a:xfrm>
          <a:prstGeom prst="rect">
            <a:avLst/>
          </a:prstGeom>
        </p:spPr>
      </p:pic>
    </p:spTree>
    <p:extLst>
      <p:ext uri="{BB962C8B-B14F-4D97-AF65-F5344CB8AC3E}">
        <p14:creationId xmlns:p14="http://schemas.microsoft.com/office/powerpoint/2010/main" val="89071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BB861-A2A7-40D2-AC43-6861911F54A4}"/>
              </a:ext>
            </a:extLst>
          </p:cNvPr>
          <p:cNvPicPr>
            <a:picLocks noChangeAspect="1"/>
          </p:cNvPicPr>
          <p:nvPr/>
        </p:nvPicPr>
        <p:blipFill rotWithShape="1">
          <a:blip r:embed="rId3"/>
          <a:srcRect l="54375" t="10636" r="2109" b="7268"/>
          <a:stretch/>
        </p:blipFill>
        <p:spPr>
          <a:xfrm>
            <a:off x="0" y="-151128"/>
            <a:ext cx="12192000" cy="7086638"/>
          </a:xfrm>
          <a:prstGeom prst="rect">
            <a:avLst/>
          </a:prstGeom>
        </p:spPr>
      </p:pic>
    </p:spTree>
    <p:extLst>
      <p:ext uri="{BB962C8B-B14F-4D97-AF65-F5344CB8AC3E}">
        <p14:creationId xmlns:p14="http://schemas.microsoft.com/office/powerpoint/2010/main" val="3516381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962150" y="1219200"/>
            <a:ext cx="8229600" cy="4585871"/>
          </a:xfrm>
          <a:prstGeom prst="rect">
            <a:avLst/>
          </a:prstGeom>
        </p:spPr>
        <p:txBody>
          <a:bodyPr wrap="square">
            <a:spAutoFit/>
          </a:bodyPr>
          <a:lstStyle/>
          <a:p>
            <a:pPr marL="342900" indent="-342900" eaLnBrk="1" fontAlgn="auto" hangingPunct="1">
              <a:spcBef>
                <a:spcPct val="20000"/>
              </a:spcBef>
              <a:spcAft>
                <a:spcPts val="0"/>
              </a:spcAft>
              <a:defRPr/>
            </a:pPr>
            <a:r>
              <a:rPr lang="en-US" sz="3200" b="1" dirty="0">
                <a:solidFill>
                  <a:srgbClr val="FFBB00"/>
                </a:solidFill>
                <a:latin typeface="Georgia" panose="02040502050405020303" pitchFamily="18" charset="0"/>
              </a:rPr>
              <a:t>Everyday Actions</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Demonstrate in multiple ways that parents are valued</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Honor each family’s race, language, culture, history and approach to parenting</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Encourage parents to manage stress effectively</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Support parents as decision-makers and help build decision-making and leadership skills</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Help parents understand how to buffer their child during stressful times</a:t>
            </a:r>
          </a:p>
        </p:txBody>
      </p:sp>
      <p:cxnSp>
        <p:nvCxnSpPr>
          <p:cNvPr id="5" name="Straight Connector 4"/>
          <p:cNvCxnSpPr/>
          <p:nvPr/>
        </p:nvCxnSpPr>
        <p:spPr>
          <a:xfrm>
            <a:off x="2133600" y="1066800"/>
            <a:ext cx="7924800" cy="0"/>
          </a:xfrm>
          <a:prstGeom prst="line">
            <a:avLst/>
          </a:prstGeom>
          <a:ln w="317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981200" y="76200"/>
            <a:ext cx="8229600" cy="792162"/>
          </a:xfrm>
          <a:prstGeom prst="rect">
            <a:avLst/>
          </a:prstGeom>
        </p:spPr>
        <p:txBody>
          <a:bodyPr/>
          <a:lstStyle/>
          <a:p>
            <a:pPr eaLnBrk="1" fontAlgn="auto" hangingPunct="1">
              <a:spcAft>
                <a:spcPts val="0"/>
              </a:spcAft>
              <a:defRPr/>
            </a:pPr>
            <a:r>
              <a:rPr lang="en-US" sz="4400" b="1" dirty="0">
                <a:solidFill>
                  <a:srgbClr val="FFBB00"/>
                </a:solidFill>
                <a:latin typeface="Georgia" panose="02040502050405020303" pitchFamily="18" charset="0"/>
                <a:ea typeface="+mj-ea"/>
              </a:rPr>
              <a:t>Parental</a:t>
            </a:r>
            <a:r>
              <a:rPr lang="en-US" sz="4600" b="1" dirty="0">
                <a:solidFill>
                  <a:srgbClr val="FFBB00"/>
                </a:solidFill>
                <a:latin typeface="Georgia" panose="02040502050405020303" pitchFamily="18" charset="0"/>
                <a:ea typeface="+mj-ea"/>
              </a:rPr>
              <a:t> Resilience</a:t>
            </a:r>
          </a:p>
        </p:txBody>
      </p:sp>
    </p:spTree>
    <p:extLst>
      <p:ext uri="{BB962C8B-B14F-4D97-AF65-F5344CB8AC3E}">
        <p14:creationId xmlns:p14="http://schemas.microsoft.com/office/powerpoint/2010/main" val="27655589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B4565-371B-46FC-A589-D839EBB716F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EA9C18-5106-48FC-9D20-D65734BEE43B}"/>
              </a:ext>
            </a:extLst>
          </p:cNvPr>
          <p:cNvPicPr>
            <a:picLocks noGrp="1" noChangeAspect="1"/>
          </p:cNvPicPr>
          <p:nvPr>
            <p:ph idx="1"/>
          </p:nvPr>
        </p:nvPicPr>
        <p:blipFill rotWithShape="1">
          <a:blip r:embed="rId3"/>
          <a:srcRect l="13405" t="24152" r="52174" b="9790"/>
          <a:stretch/>
        </p:blipFill>
        <p:spPr>
          <a:xfrm>
            <a:off x="-193819" y="0"/>
            <a:ext cx="12579637" cy="7282949"/>
          </a:xfrm>
        </p:spPr>
      </p:pic>
    </p:spTree>
    <p:extLst>
      <p:ext uri="{BB962C8B-B14F-4D97-AF65-F5344CB8AC3E}">
        <p14:creationId xmlns:p14="http://schemas.microsoft.com/office/powerpoint/2010/main" val="2369568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25C05-9CAA-4B80-8B3A-4366E06945C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C395F81-37E6-4A8F-8C0F-FE6B81931BE1}"/>
              </a:ext>
            </a:extLst>
          </p:cNvPr>
          <p:cNvPicPr>
            <a:picLocks noGrp="1" noChangeAspect="1"/>
          </p:cNvPicPr>
          <p:nvPr>
            <p:ph idx="1"/>
          </p:nvPr>
        </p:nvPicPr>
        <p:blipFill rotWithShape="1">
          <a:blip r:embed="rId3"/>
          <a:srcRect l="1087" t="6737" r="51087" b="9990"/>
          <a:stretch/>
        </p:blipFill>
        <p:spPr>
          <a:xfrm>
            <a:off x="-1" y="0"/>
            <a:ext cx="13056577" cy="6858000"/>
          </a:xfrm>
        </p:spPr>
      </p:pic>
    </p:spTree>
    <p:extLst>
      <p:ext uri="{BB962C8B-B14F-4D97-AF65-F5344CB8AC3E}">
        <p14:creationId xmlns:p14="http://schemas.microsoft.com/office/powerpoint/2010/main" val="2274744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0FF527-DA74-4073-9A59-F4F07062ED8E}"/>
              </a:ext>
            </a:extLst>
          </p:cNvPr>
          <p:cNvSpPr>
            <a:spLocks noGrp="1"/>
          </p:cNvSpPr>
          <p:nvPr>
            <p:ph type="sldNum" sz="quarter" idx="12"/>
          </p:nvPr>
        </p:nvSpPr>
        <p:spPr/>
        <p:txBody>
          <a:bodyPr/>
          <a:lstStyle/>
          <a:p>
            <a:fld id="{5AE1514C-5E56-4738-A1FF-4B1CFD2A3E36}" type="slidenum">
              <a:rPr lang="en-US" smtClean="0"/>
              <a:t>2</a:t>
            </a:fld>
            <a:endParaRPr lang="en-US" dirty="0"/>
          </a:p>
        </p:txBody>
      </p:sp>
      <p:sp>
        <p:nvSpPr>
          <p:cNvPr id="8" name="Rectangle 7">
            <a:extLst>
              <a:ext uri="{FF2B5EF4-FFF2-40B4-BE49-F238E27FC236}">
                <a16:creationId xmlns:a16="http://schemas.microsoft.com/office/drawing/2014/main" id="{E5987859-57C3-B1CD-E443-A41E7D481C97}"/>
              </a:ext>
            </a:extLst>
          </p:cNvPr>
          <p:cNvSpPr/>
          <p:nvPr/>
        </p:nvSpPr>
        <p:spPr>
          <a:xfrm>
            <a:off x="0" y="-48666"/>
            <a:ext cx="12179112" cy="447549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1">
            <a:extLst>
              <a:ext uri="{FF2B5EF4-FFF2-40B4-BE49-F238E27FC236}">
                <a16:creationId xmlns:a16="http://schemas.microsoft.com/office/drawing/2014/main" id="{8B9F6D4C-0E78-49D3-9974-0B6416EE0CD2}"/>
              </a:ext>
            </a:extLst>
          </p:cNvPr>
          <p:cNvSpPr txBox="1">
            <a:spLocks/>
          </p:cNvSpPr>
          <p:nvPr/>
        </p:nvSpPr>
        <p:spPr>
          <a:xfrm>
            <a:off x="3986722" y="4475496"/>
            <a:ext cx="3806381" cy="914096"/>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algn="ctr"/>
            <a:r>
              <a:rPr lang="en-US" sz="4000" b="1" dirty="0">
                <a:solidFill>
                  <a:schemeClr val="bg2">
                    <a:lumMod val="50000"/>
                  </a:schemeClr>
                </a:solidFill>
                <a:latin typeface="Calibri" panose="020F0502020204030204" pitchFamily="34" charset="0"/>
                <a:cs typeface="Calibri" panose="020F0502020204030204" pitchFamily="34" charset="0"/>
              </a:rPr>
              <a:t>Reminder: </a:t>
            </a:r>
          </a:p>
        </p:txBody>
      </p:sp>
      <p:sp>
        <p:nvSpPr>
          <p:cNvPr id="3" name="Title 31">
            <a:extLst>
              <a:ext uri="{FF2B5EF4-FFF2-40B4-BE49-F238E27FC236}">
                <a16:creationId xmlns:a16="http://schemas.microsoft.com/office/drawing/2014/main" id="{B1FCB6DC-A26D-4724-B66C-C47E3C201F0B}"/>
              </a:ext>
            </a:extLst>
          </p:cNvPr>
          <p:cNvSpPr txBox="1">
            <a:spLocks/>
          </p:cNvSpPr>
          <p:nvPr/>
        </p:nvSpPr>
        <p:spPr>
          <a:xfrm>
            <a:off x="4320925" y="408534"/>
            <a:ext cx="3806381" cy="914096"/>
          </a:xfrm>
          <a:prstGeom prst="rect">
            <a:avLst/>
          </a:prstGeom>
        </p:spPr>
        <p:txBody>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r>
              <a:rPr lang="en-US" sz="4000" b="1" dirty="0">
                <a:solidFill>
                  <a:schemeClr val="bg1"/>
                </a:solidFill>
                <a:latin typeface="Calibri" panose="020F0502020204030204" pitchFamily="34" charset="0"/>
                <a:cs typeface="Calibri" panose="020F0502020204030204" pitchFamily="34" charset="0"/>
              </a:rPr>
              <a:t>Objectives: </a:t>
            </a:r>
          </a:p>
        </p:txBody>
      </p:sp>
      <p:sp>
        <p:nvSpPr>
          <p:cNvPr id="4" name="Text Placeholder 14">
            <a:extLst>
              <a:ext uri="{FF2B5EF4-FFF2-40B4-BE49-F238E27FC236}">
                <a16:creationId xmlns:a16="http://schemas.microsoft.com/office/drawing/2014/main" id="{F87B76A2-0145-43CD-8E40-C08903E8E318}"/>
              </a:ext>
            </a:extLst>
          </p:cNvPr>
          <p:cNvSpPr txBox="1">
            <a:spLocks/>
          </p:cNvSpPr>
          <p:nvPr/>
        </p:nvSpPr>
        <p:spPr>
          <a:xfrm>
            <a:off x="1202227" y="1128491"/>
            <a:ext cx="9007247" cy="329833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marR="0" indent="-342900" algn="l">
              <a:spcAft>
                <a:spcPts val="0"/>
              </a:spcAft>
              <a:buFont typeface="Arial" panose="020B0604020202020204" pitchFamily="34" charset="0"/>
              <a:buChar char="•"/>
            </a:pPr>
            <a:r>
              <a:rPr lang="en-US" b="0" i="0" dirty="0">
                <a:solidFill>
                  <a:schemeClr val="bg1"/>
                </a:solidFill>
                <a:effectLst/>
                <a:latin typeface="Calibri" panose="020F0502020204030204" pitchFamily="34" charset="0"/>
                <a:cs typeface="Calibri" panose="020F0502020204030204" pitchFamily="34" charset="0"/>
              </a:rPr>
              <a:t>Gain an understanding of the Strengthening Families Framework: The Five Protective Factors and working in a strengths-based way.</a:t>
            </a:r>
          </a:p>
          <a:p>
            <a:pPr marL="800100" marR="0" indent="-342900" algn="l">
              <a:spcAft>
                <a:spcPts val="0"/>
              </a:spcAft>
              <a:buFont typeface="Arial" panose="020B0604020202020204" pitchFamily="34" charset="0"/>
              <a:buChar char="•"/>
            </a:pPr>
            <a:r>
              <a:rPr lang="en-US" b="0" i="0" dirty="0">
                <a:solidFill>
                  <a:schemeClr val="bg1"/>
                </a:solidFill>
                <a:effectLst/>
                <a:latin typeface="Calibri" panose="020F0502020204030204" pitchFamily="34" charset="0"/>
                <a:cs typeface="Calibri" panose="020F0502020204030204" pitchFamily="34" charset="0"/>
              </a:rPr>
              <a:t>Identify multiple strategies and everyday actions that help build Protective Factors.</a:t>
            </a:r>
          </a:p>
          <a:p>
            <a:pPr marL="800100" marR="0" indent="-342900" algn="l">
              <a:spcAft>
                <a:spcPts val="800"/>
              </a:spcAft>
              <a:buFont typeface="Arial" panose="020B0604020202020204" pitchFamily="34" charset="0"/>
              <a:buChar char="•"/>
            </a:pPr>
            <a:r>
              <a:rPr lang="en-US" b="0" i="0" dirty="0">
                <a:solidFill>
                  <a:schemeClr val="bg1"/>
                </a:solidFill>
                <a:effectLst/>
                <a:latin typeface="Calibri" panose="020F0502020204030204" pitchFamily="34" charset="0"/>
                <a:cs typeface="Calibri" panose="020F0502020204030204" pitchFamily="34" charset="0"/>
              </a:rPr>
              <a:t>Learn about resources, tools, and local implementation of the Protective Factors.</a:t>
            </a:r>
          </a:p>
        </p:txBody>
      </p:sp>
      <p:sp>
        <p:nvSpPr>
          <p:cNvPr id="6" name="Text Placeholder 14">
            <a:extLst>
              <a:ext uri="{FF2B5EF4-FFF2-40B4-BE49-F238E27FC236}">
                <a16:creationId xmlns:a16="http://schemas.microsoft.com/office/drawing/2014/main" id="{D96AB1D8-AC83-4E2C-931C-481D3C3082B4}"/>
              </a:ext>
            </a:extLst>
          </p:cNvPr>
          <p:cNvSpPr txBox="1">
            <a:spLocks/>
          </p:cNvSpPr>
          <p:nvPr/>
        </p:nvSpPr>
        <p:spPr>
          <a:xfrm rot="10800000" flipV="1">
            <a:off x="1692554" y="5130124"/>
            <a:ext cx="8806892" cy="83425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0" dirty="0">
                <a:solidFill>
                  <a:schemeClr val="accent6">
                    <a:lumMod val="75000"/>
                  </a:schemeClr>
                </a:solidFill>
                <a:latin typeface="Calibri" panose="020F0502020204030204" pitchFamily="34" charset="0"/>
                <a:cs typeface="Calibri" panose="020F0502020204030204" pitchFamily="34" charset="0"/>
              </a:rPr>
              <a:t>Please use the Questions button (and not the Chat) to submit any questions to the presenters.  We will do our best to answer these at the end of the webinar.   </a:t>
            </a:r>
          </a:p>
          <a:p>
            <a:pPr marL="114300">
              <a:spcBef>
                <a:spcPts val="1200"/>
              </a:spcBef>
              <a:buSzPts val="1800"/>
            </a:pPr>
            <a:endParaRPr lang="en-US" sz="2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7895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D8C82-8896-4328-A6D4-AD8A37B1DC98}"/>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66F28AF-6B6B-4801-BF65-909A0DDC6002}"/>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8F687172-7B4C-4EDE-827A-A5FF6722F80E}"/>
              </a:ext>
            </a:extLst>
          </p:cNvPr>
          <p:cNvPicPr>
            <a:picLocks noChangeAspect="1"/>
          </p:cNvPicPr>
          <p:nvPr/>
        </p:nvPicPr>
        <p:blipFill rotWithShape="1">
          <a:blip r:embed="rId3"/>
          <a:srcRect l="12500" t="23153" r="51875" b="11930"/>
          <a:stretch/>
        </p:blipFill>
        <p:spPr>
          <a:xfrm>
            <a:off x="-33920" y="-53181"/>
            <a:ext cx="12225920" cy="6720681"/>
          </a:xfrm>
          <a:prstGeom prst="rect">
            <a:avLst/>
          </a:prstGeom>
        </p:spPr>
      </p:pic>
    </p:spTree>
    <p:extLst>
      <p:ext uri="{BB962C8B-B14F-4D97-AF65-F5344CB8AC3E}">
        <p14:creationId xmlns:p14="http://schemas.microsoft.com/office/powerpoint/2010/main" val="2067279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86089"/>
            <a:ext cx="10571998" cy="646331"/>
          </a:xfrm>
        </p:spPr>
        <p:txBody>
          <a:bodyPr/>
          <a:lstStyle/>
          <a:p>
            <a:pPr lvl="0" eaLnBrk="1" hangingPunct="1">
              <a:defRPr/>
            </a:pPr>
            <a:r>
              <a:rPr lang="en-US" sz="4000" b="1" dirty="0">
                <a:solidFill>
                  <a:srgbClr val="7C9E5E"/>
                </a:solidFill>
                <a:latin typeface="Georgia" panose="02040502050405020303" pitchFamily="18" charset="0"/>
                <a:cs typeface="Arial" panose="020B0604020202020204" pitchFamily="34" charset="0"/>
              </a:rPr>
              <a:t>Social Connections</a:t>
            </a:r>
            <a:endParaRPr lang="en-US" sz="4000" b="1" dirty="0">
              <a:solidFill>
                <a:srgbClr val="7C9E5E"/>
              </a:solidFill>
              <a:latin typeface="Georgia" panose="02040502050405020303" pitchFamily="18" charset="0"/>
            </a:endParaRPr>
          </a:p>
        </p:txBody>
      </p:sp>
      <p:cxnSp>
        <p:nvCxnSpPr>
          <p:cNvPr id="3" name="Straight Connector 2"/>
          <p:cNvCxnSpPr/>
          <p:nvPr/>
        </p:nvCxnSpPr>
        <p:spPr>
          <a:xfrm>
            <a:off x="2133600" y="1455738"/>
            <a:ext cx="79248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2133600" y="1813174"/>
            <a:ext cx="7924800" cy="3514808"/>
          </a:xfrm>
          <a:prstGeom prst="rect">
            <a:avLst/>
          </a:prstGeom>
        </p:spPr>
        <p:txBody>
          <a:bodyPr wrap="square">
            <a:spAutoFit/>
          </a:bodyPr>
          <a:lstStyle/>
          <a:p>
            <a:pPr marL="342900" indent="-342900" eaLnBrk="1" fontAlgn="auto" hangingPunct="1">
              <a:spcBef>
                <a:spcPct val="20000"/>
              </a:spcBef>
              <a:spcAft>
                <a:spcPts val="0"/>
              </a:spcAft>
              <a:defRPr/>
            </a:pPr>
            <a:r>
              <a:rPr lang="en-US" sz="3200" b="1" dirty="0">
                <a:solidFill>
                  <a:srgbClr val="7C9E5E"/>
                </a:solidFill>
                <a:latin typeface="Georgia" panose="02040502050405020303" pitchFamily="18" charset="0"/>
              </a:rPr>
              <a:t>Everyday Actions</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Help families value, build, sustain and use social connections</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Create an inclusive environment </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Facilitate mutual support </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Promote engagement in the community and participation in community activities</a:t>
            </a:r>
          </a:p>
        </p:txBody>
      </p:sp>
    </p:spTree>
    <p:extLst>
      <p:ext uri="{BB962C8B-B14F-4D97-AF65-F5344CB8AC3E}">
        <p14:creationId xmlns:p14="http://schemas.microsoft.com/office/powerpoint/2010/main" val="23161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DE666D7-8BD9-4BE1-B84D-34390F2BB717}"/>
              </a:ext>
            </a:extLst>
          </p:cNvPr>
          <p:cNvPicPr>
            <a:picLocks noGrp="1" noChangeAspect="1"/>
          </p:cNvPicPr>
          <p:nvPr>
            <p:ph idx="1"/>
          </p:nvPr>
        </p:nvPicPr>
        <p:blipFill rotWithShape="1">
          <a:blip r:embed="rId3"/>
          <a:srcRect l="53443" t="8838" r="1902" b="5886"/>
          <a:stretch/>
        </p:blipFill>
        <p:spPr>
          <a:xfrm>
            <a:off x="0" y="-1"/>
            <a:ext cx="12096750" cy="6968513"/>
          </a:xfrm>
        </p:spPr>
      </p:pic>
    </p:spTree>
    <p:extLst>
      <p:ext uri="{BB962C8B-B14F-4D97-AF65-F5344CB8AC3E}">
        <p14:creationId xmlns:p14="http://schemas.microsoft.com/office/powerpoint/2010/main" val="3981716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E335-34D3-40FF-A872-413B25B6022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68968F9-B9E5-468C-BCC4-F99A6E323FBA}"/>
              </a:ext>
            </a:extLst>
          </p:cNvPr>
          <p:cNvPicPr>
            <a:picLocks noGrp="1" noChangeAspect="1"/>
          </p:cNvPicPr>
          <p:nvPr>
            <p:ph idx="1"/>
          </p:nvPr>
        </p:nvPicPr>
        <p:blipFill rotWithShape="1">
          <a:blip r:embed="rId3"/>
          <a:srcRect r="47222" b="4385"/>
          <a:stretch/>
        </p:blipFill>
        <p:spPr>
          <a:xfrm>
            <a:off x="-153953" y="0"/>
            <a:ext cx="12548581" cy="6858000"/>
          </a:xfrm>
        </p:spPr>
      </p:pic>
    </p:spTree>
    <p:extLst>
      <p:ext uri="{BB962C8B-B14F-4D97-AF65-F5344CB8AC3E}">
        <p14:creationId xmlns:p14="http://schemas.microsoft.com/office/powerpoint/2010/main" val="2604241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76493F-38A2-4BE1-AA2C-07BE5452189D}"/>
              </a:ext>
            </a:extLst>
          </p:cNvPr>
          <p:cNvPicPr>
            <a:picLocks noChangeAspect="1"/>
          </p:cNvPicPr>
          <p:nvPr/>
        </p:nvPicPr>
        <p:blipFill rotWithShape="1">
          <a:blip r:embed="rId3"/>
          <a:srcRect r="47188" b="794"/>
          <a:stretch/>
        </p:blipFill>
        <p:spPr>
          <a:xfrm>
            <a:off x="0" y="0"/>
            <a:ext cx="12192000" cy="6908800"/>
          </a:xfrm>
          <a:prstGeom prst="rect">
            <a:avLst/>
          </a:prstGeom>
        </p:spPr>
      </p:pic>
    </p:spTree>
    <p:extLst>
      <p:ext uri="{BB962C8B-B14F-4D97-AF65-F5344CB8AC3E}">
        <p14:creationId xmlns:p14="http://schemas.microsoft.com/office/powerpoint/2010/main" val="2268668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92300" y="76201"/>
            <a:ext cx="11061700" cy="990600"/>
          </a:xfrm>
        </p:spPr>
        <p:txBody>
          <a:bodyPr>
            <a:normAutofit fontScale="90000"/>
          </a:bodyPr>
          <a:lstStyle/>
          <a:p>
            <a:pPr lvl="0" eaLnBrk="1" hangingPunct="1">
              <a:defRPr/>
            </a:pPr>
            <a:r>
              <a:rPr lang="en-US" sz="3600" b="1" dirty="0">
                <a:solidFill>
                  <a:srgbClr val="CD1200"/>
                </a:solidFill>
                <a:latin typeface="Georgia" panose="02040502050405020303" pitchFamily="18" charset="0"/>
                <a:ea typeface="+mn-ea"/>
                <a:cs typeface="Arial" panose="020B0604020202020204" pitchFamily="34" charset="0"/>
              </a:rPr>
              <a:t>Knowledge of Parenting &amp; Child Development</a:t>
            </a:r>
            <a:endParaRPr lang="en-US" sz="3600" b="1" dirty="0">
              <a:solidFill>
                <a:srgbClr val="CD1200"/>
              </a:solidFill>
            </a:endParaRPr>
          </a:p>
        </p:txBody>
      </p:sp>
      <p:cxnSp>
        <p:nvCxnSpPr>
          <p:cNvPr id="3" name="Straight Connector 2"/>
          <p:cNvCxnSpPr/>
          <p:nvPr/>
        </p:nvCxnSpPr>
        <p:spPr>
          <a:xfrm>
            <a:off x="1981200" y="1143000"/>
            <a:ext cx="79248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981200" y="1295400"/>
            <a:ext cx="8191500" cy="4512004"/>
          </a:xfrm>
          <a:prstGeom prst="rect">
            <a:avLst/>
          </a:prstGeom>
        </p:spPr>
        <p:txBody>
          <a:bodyPr wrap="square">
            <a:spAutoFit/>
          </a:bodyPr>
          <a:lstStyle/>
          <a:p>
            <a:pPr marL="342900" indent="-342900" eaLnBrk="1" fontAlgn="auto" hangingPunct="1">
              <a:spcBef>
                <a:spcPct val="20000"/>
              </a:spcBef>
              <a:spcAft>
                <a:spcPts val="0"/>
              </a:spcAft>
              <a:defRPr/>
            </a:pPr>
            <a:r>
              <a:rPr lang="en-US" sz="3200" b="1" dirty="0">
                <a:solidFill>
                  <a:srgbClr val="CD1200"/>
                </a:solidFill>
                <a:latin typeface="Georgia" panose="02040502050405020303" pitchFamily="18" charset="0"/>
              </a:rPr>
              <a:t>Everyday Actions</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Model developmentally appropriate interactions with children</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Provide information and resources on parenting and child development</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Encourage parents to observe, ask questions, explore parenting issues and try out new strategies</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Address parenting issues from a strength-based perspective</a:t>
            </a:r>
          </a:p>
        </p:txBody>
      </p:sp>
    </p:spTree>
    <p:extLst>
      <p:ext uri="{BB962C8B-B14F-4D97-AF65-F5344CB8AC3E}">
        <p14:creationId xmlns:p14="http://schemas.microsoft.com/office/powerpoint/2010/main" val="4292113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2DDCB-2C2D-4231-A2A1-78ACD5BFE8D8}"/>
              </a:ext>
            </a:extLst>
          </p:cNvPr>
          <p:cNvPicPr>
            <a:picLocks noChangeAspect="1"/>
          </p:cNvPicPr>
          <p:nvPr/>
        </p:nvPicPr>
        <p:blipFill rotWithShape="1">
          <a:blip r:embed="rId3"/>
          <a:srcRect l="53594" t="9858" r="1250" b="5975"/>
          <a:stretch/>
        </p:blipFill>
        <p:spPr>
          <a:xfrm>
            <a:off x="0" y="2637"/>
            <a:ext cx="12192000" cy="6855363"/>
          </a:xfrm>
          <a:prstGeom prst="rect">
            <a:avLst/>
          </a:prstGeom>
        </p:spPr>
      </p:pic>
    </p:spTree>
    <p:extLst>
      <p:ext uri="{BB962C8B-B14F-4D97-AF65-F5344CB8AC3E}">
        <p14:creationId xmlns:p14="http://schemas.microsoft.com/office/powerpoint/2010/main" val="3617859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028731-B54A-419C-A0D4-05B83A3206B3}"/>
              </a:ext>
            </a:extLst>
          </p:cNvPr>
          <p:cNvPicPr>
            <a:picLocks noChangeAspect="1"/>
          </p:cNvPicPr>
          <p:nvPr/>
        </p:nvPicPr>
        <p:blipFill rotWithShape="1">
          <a:blip r:embed="rId3"/>
          <a:srcRect r="46875" b="4420"/>
          <a:stretch/>
        </p:blipFill>
        <p:spPr>
          <a:xfrm>
            <a:off x="-203199" y="-68171"/>
            <a:ext cx="12761370" cy="6926171"/>
          </a:xfrm>
          <a:prstGeom prst="rect">
            <a:avLst/>
          </a:prstGeom>
        </p:spPr>
      </p:pic>
    </p:spTree>
    <p:extLst>
      <p:ext uri="{BB962C8B-B14F-4D97-AF65-F5344CB8AC3E}">
        <p14:creationId xmlns:p14="http://schemas.microsoft.com/office/powerpoint/2010/main" val="4209606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57A8E-5BAF-487B-8F5B-5BE9CD95A6BB}"/>
              </a:ext>
            </a:extLst>
          </p:cNvPr>
          <p:cNvPicPr>
            <a:picLocks noChangeAspect="1"/>
          </p:cNvPicPr>
          <p:nvPr/>
        </p:nvPicPr>
        <p:blipFill rotWithShape="1">
          <a:blip r:embed="rId3"/>
          <a:srcRect l="53515" t="9600" r="1329" b="6490"/>
          <a:stretch/>
        </p:blipFill>
        <p:spPr>
          <a:xfrm>
            <a:off x="1" y="23735"/>
            <a:ext cx="12192000" cy="6834266"/>
          </a:xfrm>
          <a:prstGeom prst="rect">
            <a:avLst/>
          </a:prstGeom>
        </p:spPr>
      </p:pic>
    </p:spTree>
    <p:extLst>
      <p:ext uri="{BB962C8B-B14F-4D97-AF65-F5344CB8AC3E}">
        <p14:creationId xmlns:p14="http://schemas.microsoft.com/office/powerpoint/2010/main" val="3922420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1" y="671662"/>
            <a:ext cx="9791700" cy="928538"/>
          </a:xfrm>
        </p:spPr>
        <p:txBody>
          <a:bodyPr>
            <a:normAutofit/>
          </a:bodyPr>
          <a:lstStyle/>
          <a:p>
            <a:pPr>
              <a:defRPr/>
            </a:pPr>
            <a:r>
              <a:rPr lang="en-US" sz="3200" b="1" dirty="0">
                <a:solidFill>
                  <a:schemeClr val="tx2"/>
                </a:solidFill>
                <a:latin typeface="Georgia" panose="02040502050405020303" pitchFamily="18" charset="0"/>
              </a:rPr>
              <a:t>Concrete</a:t>
            </a:r>
            <a:r>
              <a:rPr lang="en-US" sz="3200" b="1" dirty="0">
                <a:solidFill>
                  <a:srgbClr val="2A73BC"/>
                </a:solidFill>
                <a:latin typeface="Georgia" panose="02040502050405020303" pitchFamily="18" charset="0"/>
              </a:rPr>
              <a:t> Supports in Times of Need</a:t>
            </a:r>
          </a:p>
        </p:txBody>
      </p:sp>
      <p:cxnSp>
        <p:nvCxnSpPr>
          <p:cNvPr id="3" name="Straight Connector 2"/>
          <p:cNvCxnSpPr/>
          <p:nvPr/>
        </p:nvCxnSpPr>
        <p:spPr>
          <a:xfrm>
            <a:off x="2133600" y="1600200"/>
            <a:ext cx="79248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33600" y="1967062"/>
            <a:ext cx="7924800" cy="3625608"/>
          </a:xfrm>
          <a:prstGeom prst="rect">
            <a:avLst/>
          </a:prstGeom>
        </p:spPr>
        <p:txBody>
          <a:bodyPr wrap="square">
            <a:spAutoFit/>
          </a:bodyPr>
          <a:lstStyle/>
          <a:p>
            <a:pPr marL="342900" indent="-342900" eaLnBrk="1" fontAlgn="auto" hangingPunct="1">
              <a:spcBef>
                <a:spcPct val="20000"/>
              </a:spcBef>
              <a:spcAft>
                <a:spcPts val="0"/>
              </a:spcAft>
              <a:defRPr/>
            </a:pPr>
            <a:r>
              <a:rPr lang="en-US" sz="3200" b="1" dirty="0">
                <a:solidFill>
                  <a:schemeClr val="tx2"/>
                </a:solidFill>
                <a:latin typeface="Georgia" panose="02040502050405020303" pitchFamily="18" charset="0"/>
              </a:rPr>
              <a:t>Everyday Actions</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Respond immediately when families are in crisis</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Provide information and connections to services in the community</a:t>
            </a:r>
          </a:p>
          <a:p>
            <a:pPr marL="342900" indent="-342900" eaLnBrk="1" hangingPunct="1">
              <a:spcBef>
                <a:spcPct val="20000"/>
              </a:spcBef>
              <a:buFont typeface="Arial" panose="020B0604020202020204" pitchFamily="34" charset="0"/>
              <a:buChar char="•"/>
              <a:defRPr/>
            </a:pPr>
            <a:r>
              <a:rPr lang="en-US" sz="2600" b="1" dirty="0">
                <a:solidFill>
                  <a:schemeClr val="bg2">
                    <a:lumMod val="25000"/>
                  </a:schemeClr>
                </a:solidFill>
                <a:latin typeface="Arial" panose="020B0604020202020204" pitchFamily="34" charset="0"/>
                <a:cs typeface="Arial" panose="020B0604020202020204" pitchFamily="34" charset="0"/>
              </a:rPr>
              <a:t>Help families to develop skills and tools they need to identify their needs and connect to supports</a:t>
            </a:r>
          </a:p>
        </p:txBody>
      </p:sp>
    </p:spTree>
    <p:extLst>
      <p:ext uri="{BB962C8B-B14F-4D97-AF65-F5344CB8AC3E}">
        <p14:creationId xmlns:p14="http://schemas.microsoft.com/office/powerpoint/2010/main" val="2522598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892568" y="3256231"/>
            <a:ext cx="10742184" cy="2436564"/>
          </a:xfrm>
        </p:spPr>
        <p:txBody>
          <a:bodyPr/>
          <a:lstStyle/>
          <a:p>
            <a:pPr algn="just"/>
            <a:r>
              <a:rPr lang="en-US" sz="2000" b="0" dirty="0">
                <a:solidFill>
                  <a:schemeClr val="tx1"/>
                </a:solidFill>
                <a:latin typeface="Calibri" panose="020F0502020204030204" pitchFamily="34" charset="0"/>
                <a:cs typeface="Calibri" panose="020F0502020204030204" pitchFamily="34" charset="0"/>
              </a:rPr>
              <a:t>Maine Children’s Trust was originally created by Statute in 1985 as a part of State Government. In 1994, legislation was enacted that transformed the Trust into a 501(c)3 non-profit governed by a Board of Directors. The Trust provides leadership and coordination of efforts throughout Maine to prevent child abuse and neglect before it occurs. The Trust provides funding and supports for prevention programming, as well as coordinates statewide collaborative initiatives to strengthen families. The Trust is also the state chapter for Prevent Child Abuse America. </a:t>
            </a:r>
          </a:p>
          <a:p>
            <a:pPr algn="just"/>
            <a:r>
              <a:rPr lang="en-US" sz="2000" b="0" dirty="0">
                <a:solidFill>
                  <a:schemeClr val="tx1"/>
                </a:solidFill>
                <a:latin typeface="Calibri" panose="020F0502020204030204" pitchFamily="34" charset="0"/>
                <a:cs typeface="Calibri" panose="020F0502020204030204" pitchFamily="34" charset="0"/>
              </a:rPr>
              <a:t>The Department of Health and Human Services, Office of Child and Family Services contracts with Maine Children’s Trust to coordinate the Prevention Councils located in each county in Maine. </a:t>
            </a:r>
          </a:p>
        </p:txBody>
      </p:sp>
      <p:sp>
        <p:nvSpPr>
          <p:cNvPr id="32" name="Title 31"/>
          <p:cNvSpPr>
            <a:spLocks noGrp="1"/>
          </p:cNvSpPr>
          <p:nvPr>
            <p:ph type="title"/>
          </p:nvPr>
        </p:nvSpPr>
        <p:spPr>
          <a:xfrm>
            <a:off x="3178046" y="-10058"/>
            <a:ext cx="5990607" cy="914096"/>
          </a:xfrm>
        </p:spPr>
        <p:txBody>
          <a:bodyPr/>
          <a:lstStyle/>
          <a:p>
            <a:r>
              <a:rPr lang="en-US" b="1" dirty="0">
                <a:solidFill>
                  <a:schemeClr val="bg2">
                    <a:lumMod val="50000"/>
                  </a:schemeClr>
                </a:solidFill>
                <a:latin typeface="Arial Black" panose="020B0A04020102020204" pitchFamily="34" charset="0"/>
              </a:rPr>
              <a:t>Our Collaboration</a:t>
            </a:r>
          </a:p>
        </p:txBody>
      </p:sp>
      <p:pic>
        <p:nvPicPr>
          <p:cNvPr id="10" name="Picture 2" descr="Seal">
            <a:extLst>
              <a:ext uri="{FF2B5EF4-FFF2-40B4-BE49-F238E27FC236}">
                <a16:creationId xmlns:a16="http://schemas.microsoft.com/office/drawing/2014/main" id="{317158EE-DAD8-4285-9014-3E0B8A830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8025" y="1059191"/>
            <a:ext cx="1566002" cy="15660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0928DF-837D-4B5D-AA01-547ACE45B6C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133039" y="2167938"/>
            <a:ext cx="2265288" cy="555922"/>
          </a:xfrm>
          <a:prstGeom prst="rect">
            <a:avLst/>
          </a:prstGeom>
        </p:spPr>
      </p:pic>
      <p:pic>
        <p:nvPicPr>
          <p:cNvPr id="16" name="Picture 15">
            <a:extLst>
              <a:ext uri="{FF2B5EF4-FFF2-40B4-BE49-F238E27FC236}">
                <a16:creationId xmlns:a16="http://schemas.microsoft.com/office/drawing/2014/main" id="{B577D8F4-005C-42E7-86DF-57ABB5A0C0D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973644" y="1059191"/>
            <a:ext cx="2584078" cy="1033631"/>
          </a:xfrm>
          <a:prstGeom prst="rect">
            <a:avLst/>
          </a:prstGeom>
        </p:spPr>
      </p:pic>
    </p:spTree>
    <p:extLst>
      <p:ext uri="{BB962C8B-B14F-4D97-AF65-F5344CB8AC3E}">
        <p14:creationId xmlns:p14="http://schemas.microsoft.com/office/powerpoint/2010/main" val="2218049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5685D2-BDE2-44FB-AF2B-CCF290FB9E87}"/>
              </a:ext>
            </a:extLst>
          </p:cNvPr>
          <p:cNvPicPr>
            <a:picLocks noChangeAspect="1"/>
          </p:cNvPicPr>
          <p:nvPr/>
        </p:nvPicPr>
        <p:blipFill rotWithShape="1">
          <a:blip r:embed="rId3"/>
          <a:srcRect l="12339" t="24361" r="52111" b="11413"/>
          <a:stretch/>
        </p:blipFill>
        <p:spPr>
          <a:xfrm>
            <a:off x="-38727" y="0"/>
            <a:ext cx="12269454" cy="6858000"/>
          </a:xfrm>
          <a:prstGeom prst="rect">
            <a:avLst/>
          </a:prstGeom>
        </p:spPr>
      </p:pic>
    </p:spTree>
    <p:extLst>
      <p:ext uri="{BB962C8B-B14F-4D97-AF65-F5344CB8AC3E}">
        <p14:creationId xmlns:p14="http://schemas.microsoft.com/office/powerpoint/2010/main" val="469659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DC88E9-462F-4BF4-9FFF-411E9898AD3F}"/>
              </a:ext>
            </a:extLst>
          </p:cNvPr>
          <p:cNvPicPr>
            <a:picLocks noChangeAspect="1"/>
          </p:cNvPicPr>
          <p:nvPr/>
        </p:nvPicPr>
        <p:blipFill rotWithShape="1">
          <a:blip r:embed="rId3"/>
          <a:srcRect t="1347" r="47083" b="1347"/>
          <a:stretch/>
        </p:blipFill>
        <p:spPr>
          <a:xfrm>
            <a:off x="0" y="0"/>
            <a:ext cx="12362896" cy="6858000"/>
          </a:xfrm>
          <a:prstGeom prst="rect">
            <a:avLst/>
          </a:prstGeom>
        </p:spPr>
      </p:pic>
    </p:spTree>
    <p:extLst>
      <p:ext uri="{BB962C8B-B14F-4D97-AF65-F5344CB8AC3E}">
        <p14:creationId xmlns:p14="http://schemas.microsoft.com/office/powerpoint/2010/main" val="2428316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EACC6-A8C4-4951-B0D6-7BC5AECFC882}"/>
              </a:ext>
            </a:extLst>
          </p:cNvPr>
          <p:cNvPicPr>
            <a:picLocks noChangeAspect="1"/>
          </p:cNvPicPr>
          <p:nvPr/>
        </p:nvPicPr>
        <p:blipFill rotWithShape="1">
          <a:blip r:embed="rId3"/>
          <a:srcRect l="12422" t="23652" r="51797" b="11033"/>
          <a:stretch/>
        </p:blipFill>
        <p:spPr>
          <a:xfrm>
            <a:off x="118418" y="0"/>
            <a:ext cx="12073582" cy="6648450"/>
          </a:xfrm>
          <a:prstGeom prst="rect">
            <a:avLst/>
          </a:prstGeom>
        </p:spPr>
      </p:pic>
    </p:spTree>
    <p:extLst>
      <p:ext uri="{BB962C8B-B14F-4D97-AF65-F5344CB8AC3E}">
        <p14:creationId xmlns:p14="http://schemas.microsoft.com/office/powerpoint/2010/main" val="4051007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171450"/>
            <a:ext cx="11163300" cy="1219200"/>
          </a:xfrm>
        </p:spPr>
        <p:txBody>
          <a:bodyPr>
            <a:normAutofit/>
          </a:bodyPr>
          <a:lstStyle/>
          <a:p>
            <a:pPr lvl="0" eaLnBrk="1" hangingPunct="1">
              <a:defRPr/>
            </a:pPr>
            <a:r>
              <a:rPr lang="en-US" sz="3800" b="1" dirty="0">
                <a:solidFill>
                  <a:srgbClr val="B96628"/>
                </a:solidFill>
                <a:latin typeface="Georgia" panose="02040502050405020303" pitchFamily="18" charset="0"/>
                <a:ea typeface="+mn-ea"/>
                <a:cs typeface="Arial" panose="020B0604020202020204" pitchFamily="34" charset="0"/>
              </a:rPr>
              <a:t>Social &amp; Emotional Competence of Children</a:t>
            </a:r>
            <a:endParaRPr lang="en-US" sz="3800" b="1" dirty="0">
              <a:solidFill>
                <a:srgbClr val="B96628"/>
              </a:solidFill>
              <a:latin typeface="Georgia" panose="02040502050405020303" pitchFamily="18" charset="0"/>
            </a:endParaRPr>
          </a:p>
        </p:txBody>
      </p:sp>
      <p:cxnSp>
        <p:nvCxnSpPr>
          <p:cNvPr id="3" name="Straight Connector 2"/>
          <p:cNvCxnSpPr/>
          <p:nvPr/>
        </p:nvCxnSpPr>
        <p:spPr>
          <a:xfrm>
            <a:off x="1143000" y="1219200"/>
            <a:ext cx="992505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143000" y="1390650"/>
            <a:ext cx="9925050" cy="4862870"/>
          </a:xfrm>
          <a:prstGeom prst="rect">
            <a:avLst/>
          </a:prstGeom>
        </p:spPr>
        <p:txBody>
          <a:bodyPr wrap="square">
            <a:spAutoFit/>
          </a:bodyPr>
          <a:lstStyle/>
          <a:p>
            <a:pPr marL="342900" indent="-342900" eaLnBrk="1" fontAlgn="auto" hangingPunct="1">
              <a:spcBef>
                <a:spcPct val="20000"/>
              </a:spcBef>
              <a:spcAft>
                <a:spcPts val="0"/>
              </a:spcAft>
              <a:defRPr/>
            </a:pPr>
            <a:r>
              <a:rPr lang="en-US" sz="3200" b="1" dirty="0">
                <a:solidFill>
                  <a:srgbClr val="B96628"/>
                </a:solidFill>
                <a:latin typeface="Georgia" panose="02040502050405020303" pitchFamily="18" charset="0"/>
              </a:rPr>
              <a:t>Everyday Actions</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Help parents foster their child’s social emotional development</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Model nurturing care to children</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Include children’s social and emotional development activities in programming</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Help children develop a positive cultural identity and interact in a diverse society</a:t>
            </a:r>
          </a:p>
          <a:p>
            <a:pPr marL="342900" indent="-342900" eaLnBrk="1" hangingPunct="1">
              <a:spcBef>
                <a:spcPct val="20000"/>
              </a:spcBef>
              <a:buFont typeface="Arial" panose="020B0604020202020204" pitchFamily="34" charset="0"/>
              <a:buChar char="•"/>
              <a:defRPr/>
            </a:pPr>
            <a:r>
              <a:rPr lang="en-US" sz="2800" b="1" dirty="0">
                <a:solidFill>
                  <a:schemeClr val="bg2">
                    <a:lumMod val="25000"/>
                  </a:schemeClr>
                </a:solidFill>
                <a:latin typeface="Arial" panose="020B0604020202020204" pitchFamily="34" charset="0"/>
                <a:cs typeface="Arial" panose="020B0604020202020204" pitchFamily="34" charset="0"/>
              </a:rPr>
              <a:t>Respond proactively when social or emotional development needs extra support</a:t>
            </a:r>
          </a:p>
        </p:txBody>
      </p:sp>
    </p:spTree>
    <p:extLst>
      <p:ext uri="{BB962C8B-B14F-4D97-AF65-F5344CB8AC3E}">
        <p14:creationId xmlns:p14="http://schemas.microsoft.com/office/powerpoint/2010/main" val="1715306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b="6736"/>
          <a:stretch/>
        </p:blipFill>
        <p:spPr>
          <a:xfrm>
            <a:off x="52237" y="100263"/>
            <a:ext cx="12087526" cy="7099691"/>
          </a:xfrm>
          <a:prstGeom prst="rect">
            <a:avLst/>
          </a:prstGeom>
        </p:spPr>
      </p:pic>
    </p:spTree>
    <p:extLst>
      <p:ext uri="{BB962C8B-B14F-4D97-AF65-F5344CB8AC3E}">
        <p14:creationId xmlns:p14="http://schemas.microsoft.com/office/powerpoint/2010/main" val="4158528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descr="PFs_Strategies-EverydayActions.png">
            <a:extLst>
              <a:ext uri="{FF2B5EF4-FFF2-40B4-BE49-F238E27FC236}">
                <a16:creationId xmlns:a16="http://schemas.microsoft.com/office/drawing/2014/main" id="{C90F00DF-94CD-4116-BB37-8B6AEEF1837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68906" r="1493" b="13815"/>
          <a:stretch/>
        </p:blipFill>
        <p:spPr>
          <a:xfrm>
            <a:off x="-1" y="0"/>
            <a:ext cx="12191999" cy="1964696"/>
          </a:xfrm>
          <a:prstGeom prst="rect">
            <a:avLst/>
          </a:prstGeom>
        </p:spPr>
      </p:pic>
      <p:sp>
        <p:nvSpPr>
          <p:cNvPr id="2" name="Rectangle 1">
            <a:extLst>
              <a:ext uri="{FF2B5EF4-FFF2-40B4-BE49-F238E27FC236}">
                <a16:creationId xmlns:a16="http://schemas.microsoft.com/office/drawing/2014/main" id="{36C2AE60-C08C-D79D-3C5B-92AB89766138}"/>
              </a:ext>
            </a:extLst>
          </p:cNvPr>
          <p:cNvSpPr/>
          <p:nvPr/>
        </p:nvSpPr>
        <p:spPr>
          <a:xfrm>
            <a:off x="1" y="1914682"/>
            <a:ext cx="12191999" cy="4943318"/>
          </a:xfrm>
          <a:prstGeom prst="rect">
            <a:avLst/>
          </a:pr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CF7FDD98-9431-4876-AFDE-2552D6FDA49C}"/>
              </a:ext>
            </a:extLst>
          </p:cNvPr>
          <p:cNvSpPr txBox="1">
            <a:spLocks/>
          </p:cNvSpPr>
          <p:nvPr/>
        </p:nvSpPr>
        <p:spPr>
          <a:xfrm>
            <a:off x="534995" y="3086100"/>
            <a:ext cx="5642124" cy="36171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latin typeface="Arial" panose="020B0604020202020204" pitchFamily="34" charset="0"/>
                <a:cs typeface="Arial" panose="020B0604020202020204" pitchFamily="34" charset="0"/>
              </a:rPr>
              <a:t>Which one of the      Protective Factors do you connect with? </a:t>
            </a:r>
            <a:endParaRPr 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sp>
        <p:nvSpPr>
          <p:cNvPr id="6" name="Content Placeholder 2">
            <a:extLst>
              <a:ext uri="{FF2B5EF4-FFF2-40B4-BE49-F238E27FC236}">
                <a16:creationId xmlns:a16="http://schemas.microsoft.com/office/drawing/2014/main" id="{BD4D50A6-43E6-E5C1-303C-77D8C6D07471}"/>
              </a:ext>
            </a:extLst>
          </p:cNvPr>
          <p:cNvSpPr txBox="1">
            <a:spLocks/>
          </p:cNvSpPr>
          <p:nvPr/>
        </p:nvSpPr>
        <p:spPr>
          <a:xfrm>
            <a:off x="6096000" y="3015924"/>
            <a:ext cx="5642124" cy="45242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latin typeface="Arial" panose="020B0604020202020204" pitchFamily="34" charset="0"/>
                <a:cs typeface="Arial" panose="020B0604020202020204" pitchFamily="34" charset="0"/>
              </a:rPr>
              <a:t>Which one of the      Protective Factors do you want to know more about? </a:t>
            </a:r>
            <a:endParaRPr 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400" dirty="0"/>
          </a:p>
          <a:p>
            <a:pPr marL="0" indent="0">
              <a:buFont typeface="Arial" panose="020B0604020202020204" pitchFamily="34" charset="0"/>
              <a:buNone/>
            </a:pPr>
            <a:endParaRPr lang="en-US" dirty="0"/>
          </a:p>
        </p:txBody>
      </p:sp>
      <p:pic>
        <p:nvPicPr>
          <p:cNvPr id="7" name="Picture 2" descr="Zoom Polling: How to Create a Poll in Zoom Meetings - All Things How">
            <a:extLst>
              <a:ext uri="{FF2B5EF4-FFF2-40B4-BE49-F238E27FC236}">
                <a16:creationId xmlns:a16="http://schemas.microsoft.com/office/drawing/2014/main" id="{2A0EA4B2-8EBE-92FC-0CD4-81CA19BADAD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b="20857"/>
          <a:stretch/>
        </p:blipFill>
        <p:spPr bwMode="auto">
          <a:xfrm>
            <a:off x="3996230" y="4812801"/>
            <a:ext cx="4199541" cy="186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466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93954" y="156797"/>
            <a:ext cx="8861132" cy="6614120"/>
          </a:xfrm>
          <a:prstGeom prst="rect">
            <a:avLst/>
          </a:prstGeom>
        </p:spPr>
      </p:pic>
    </p:spTree>
    <p:extLst>
      <p:ext uri="{BB962C8B-B14F-4D97-AF65-F5344CB8AC3E}">
        <p14:creationId xmlns:p14="http://schemas.microsoft.com/office/powerpoint/2010/main" val="588098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4DC2AE-F044-D6D8-BE5D-D627995C1835}"/>
              </a:ext>
            </a:extLst>
          </p:cNvPr>
          <p:cNvSpPr>
            <a:spLocks noGrp="1"/>
          </p:cNvSpPr>
          <p:nvPr>
            <p:ph type="sldNum" sz="quarter" idx="12"/>
          </p:nvPr>
        </p:nvSpPr>
        <p:spPr/>
        <p:txBody>
          <a:bodyPr/>
          <a:lstStyle/>
          <a:p>
            <a:fld id="{5AE1514C-5E56-4738-A1FF-4B1CFD2A3E36}" type="slidenum">
              <a:rPr lang="en-US" smtClean="0"/>
              <a:t>37</a:t>
            </a:fld>
            <a:endParaRPr lang="en-US" dirty="0"/>
          </a:p>
        </p:txBody>
      </p:sp>
      <p:grpSp>
        <p:nvGrpSpPr>
          <p:cNvPr id="3" name="Group 2">
            <a:extLst>
              <a:ext uri="{FF2B5EF4-FFF2-40B4-BE49-F238E27FC236}">
                <a16:creationId xmlns:a16="http://schemas.microsoft.com/office/drawing/2014/main" id="{61E840B9-1013-9367-B0F7-3A74FF20D8DD}"/>
              </a:ext>
            </a:extLst>
          </p:cNvPr>
          <p:cNvGrpSpPr/>
          <p:nvPr/>
        </p:nvGrpSpPr>
        <p:grpSpPr>
          <a:xfrm>
            <a:off x="3773347" y="701556"/>
            <a:ext cx="5185458" cy="6045902"/>
            <a:chOff x="8218583" y="1304227"/>
            <a:chExt cx="2573741" cy="4711480"/>
          </a:xfrm>
        </p:grpSpPr>
        <p:sp>
          <p:nvSpPr>
            <p:cNvPr id="4" name="Oval 3">
              <a:extLst>
                <a:ext uri="{FF2B5EF4-FFF2-40B4-BE49-F238E27FC236}">
                  <a16:creationId xmlns:a16="http://schemas.microsoft.com/office/drawing/2014/main" id="{5E7EC7C5-E207-D187-0CB5-3FF1FB05825B}"/>
                </a:ext>
              </a:extLst>
            </p:cNvPr>
            <p:cNvSpPr/>
            <p:nvPr/>
          </p:nvSpPr>
          <p:spPr>
            <a:xfrm rot="5400000">
              <a:off x="7149714" y="2373096"/>
              <a:ext cx="4711480" cy="2573741"/>
            </a:xfrm>
            <a:prstGeom prst="ellipse">
              <a:avLst/>
            </a:prstGeom>
            <a:solidFill>
              <a:schemeClr val="accent5">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Soci</a:t>
              </a:r>
              <a:endParaRPr lang="en-US" dirty="0"/>
            </a:p>
          </p:txBody>
        </p:sp>
        <p:sp>
          <p:nvSpPr>
            <p:cNvPr id="5" name="Oval 4">
              <a:extLst>
                <a:ext uri="{FF2B5EF4-FFF2-40B4-BE49-F238E27FC236}">
                  <a16:creationId xmlns:a16="http://schemas.microsoft.com/office/drawing/2014/main" id="{816C684D-A8A9-B565-0B4B-2FFCA8F522E5}"/>
                </a:ext>
              </a:extLst>
            </p:cNvPr>
            <p:cNvSpPr/>
            <p:nvPr/>
          </p:nvSpPr>
          <p:spPr>
            <a:xfrm rot="5400000">
              <a:off x="7670289" y="3136713"/>
              <a:ext cx="3670327" cy="1952789"/>
            </a:xfrm>
            <a:prstGeom prst="ellipse">
              <a:avLst/>
            </a:prstGeom>
            <a:solidFill>
              <a:schemeClr val="accent2">
                <a:lumMod val="60000"/>
                <a:lumOff val="4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4BAA61F0-1FD1-F9C2-C191-FCAE193AB357}"/>
                </a:ext>
              </a:extLst>
            </p:cNvPr>
            <p:cNvSpPr/>
            <p:nvPr/>
          </p:nvSpPr>
          <p:spPr>
            <a:xfrm rot="5400000">
              <a:off x="8248998" y="3729521"/>
              <a:ext cx="2550288" cy="1509682"/>
            </a:xfrm>
            <a:prstGeom prst="ellipse">
              <a:avLst/>
            </a:prstGeom>
            <a:solidFill>
              <a:schemeClr val="bg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429859E6-98E5-3F97-7074-0C5F6F44A4D9}"/>
                </a:ext>
              </a:extLst>
            </p:cNvPr>
            <p:cNvSpPr/>
            <p:nvPr/>
          </p:nvSpPr>
          <p:spPr>
            <a:xfrm rot="5400000">
              <a:off x="8851769" y="4479202"/>
              <a:ext cx="1344745" cy="963892"/>
            </a:xfrm>
            <a:prstGeom prst="flowChartConnector">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C14CD4-A17E-8914-2A59-BBDCEF3D5253}"/>
                </a:ext>
              </a:extLst>
            </p:cNvPr>
            <p:cNvSpPr txBox="1"/>
            <p:nvPr/>
          </p:nvSpPr>
          <p:spPr>
            <a:xfrm>
              <a:off x="9269694" y="1528113"/>
              <a:ext cx="942514" cy="728486"/>
            </a:xfrm>
            <a:prstGeom prst="rect">
              <a:avLst/>
            </a:prstGeom>
            <a:noFill/>
          </p:spPr>
          <p:txBody>
            <a:bodyPr wrap="none" rtlCol="0">
              <a:spAutoFit/>
            </a:bodyPr>
            <a:lstStyle/>
            <a:p>
              <a:r>
                <a:rPr lang="en-US" b="1" dirty="0">
                  <a:latin typeface="Arial Narrow" panose="020B0606020202030204" pitchFamily="34" charset="0"/>
                </a:rPr>
                <a:t>Societal</a:t>
              </a:r>
            </a:p>
            <a:p>
              <a:r>
                <a:rPr lang="en-US" b="1" dirty="0">
                  <a:latin typeface="Arial Narrow" panose="020B0606020202030204" pitchFamily="34" charset="0"/>
                </a:rPr>
                <a:t>(Policy)</a:t>
              </a:r>
            </a:p>
          </p:txBody>
        </p:sp>
        <p:sp>
          <p:nvSpPr>
            <p:cNvPr id="9" name="TextBox 8">
              <a:extLst>
                <a:ext uri="{FF2B5EF4-FFF2-40B4-BE49-F238E27FC236}">
                  <a16:creationId xmlns:a16="http://schemas.microsoft.com/office/drawing/2014/main" id="{CE8DFB94-0B44-5D97-ED6F-374766590A54}"/>
                </a:ext>
              </a:extLst>
            </p:cNvPr>
            <p:cNvSpPr txBox="1"/>
            <p:nvPr/>
          </p:nvSpPr>
          <p:spPr>
            <a:xfrm>
              <a:off x="9231335" y="2638022"/>
              <a:ext cx="1250512" cy="428522"/>
            </a:xfrm>
            <a:prstGeom prst="rect">
              <a:avLst/>
            </a:prstGeom>
            <a:noFill/>
          </p:spPr>
          <p:txBody>
            <a:bodyPr wrap="none" rtlCol="0">
              <a:spAutoFit/>
            </a:bodyPr>
            <a:lstStyle/>
            <a:p>
              <a:r>
                <a:rPr lang="en-US" b="1" dirty="0">
                  <a:latin typeface="Arial Narrow" panose="020B0606020202030204" pitchFamily="34" charset="0"/>
                </a:rPr>
                <a:t>Community</a:t>
              </a:r>
            </a:p>
          </p:txBody>
        </p:sp>
        <p:sp>
          <p:nvSpPr>
            <p:cNvPr id="10" name="TextBox 9">
              <a:extLst>
                <a:ext uri="{FF2B5EF4-FFF2-40B4-BE49-F238E27FC236}">
                  <a16:creationId xmlns:a16="http://schemas.microsoft.com/office/drawing/2014/main" id="{C496ED29-02B8-3866-AAAD-E503D11511A4}"/>
                </a:ext>
              </a:extLst>
            </p:cNvPr>
            <p:cNvSpPr txBox="1"/>
            <p:nvPr/>
          </p:nvSpPr>
          <p:spPr>
            <a:xfrm>
              <a:off x="9231335" y="3600268"/>
              <a:ext cx="1343114" cy="428522"/>
            </a:xfrm>
            <a:prstGeom prst="rect">
              <a:avLst/>
            </a:prstGeom>
            <a:noFill/>
          </p:spPr>
          <p:txBody>
            <a:bodyPr wrap="none" rtlCol="0">
              <a:spAutoFit/>
            </a:bodyPr>
            <a:lstStyle/>
            <a:p>
              <a:r>
                <a:rPr lang="en-US" b="1" dirty="0">
                  <a:latin typeface="Arial Narrow" panose="020B0606020202030204" pitchFamily="34" charset="0"/>
                </a:rPr>
                <a:t>Relationship</a:t>
              </a:r>
            </a:p>
          </p:txBody>
        </p:sp>
        <p:sp>
          <p:nvSpPr>
            <p:cNvPr id="11" name="TextBox 10">
              <a:extLst>
                <a:ext uri="{FF2B5EF4-FFF2-40B4-BE49-F238E27FC236}">
                  <a16:creationId xmlns:a16="http://schemas.microsoft.com/office/drawing/2014/main" id="{525470B8-08BA-3252-D846-3949868BECDC}"/>
                </a:ext>
              </a:extLst>
            </p:cNvPr>
            <p:cNvSpPr txBox="1"/>
            <p:nvPr/>
          </p:nvSpPr>
          <p:spPr>
            <a:xfrm>
              <a:off x="9321592" y="4809673"/>
              <a:ext cx="972710" cy="385669"/>
            </a:xfrm>
            <a:prstGeom prst="rect">
              <a:avLst/>
            </a:prstGeom>
            <a:noFill/>
          </p:spPr>
          <p:txBody>
            <a:bodyPr wrap="none" rtlCol="0">
              <a:spAutoFit/>
            </a:bodyPr>
            <a:lstStyle/>
            <a:p>
              <a:r>
                <a:rPr lang="en-US" sz="1200" b="1" dirty="0">
                  <a:latin typeface="Arial Narrow" panose="020B0606020202030204" pitchFamily="34" charset="0"/>
                </a:rPr>
                <a:t>Individual</a:t>
              </a:r>
            </a:p>
          </p:txBody>
        </p:sp>
      </p:grpSp>
      <p:sp>
        <p:nvSpPr>
          <p:cNvPr id="12" name="object 4">
            <a:extLst>
              <a:ext uri="{FF2B5EF4-FFF2-40B4-BE49-F238E27FC236}">
                <a16:creationId xmlns:a16="http://schemas.microsoft.com/office/drawing/2014/main" id="{3516CAA0-1557-96AC-D82B-C07584EFEFA0}"/>
              </a:ext>
            </a:extLst>
          </p:cNvPr>
          <p:cNvSpPr txBox="1">
            <a:spLocks/>
          </p:cNvSpPr>
          <p:nvPr/>
        </p:nvSpPr>
        <p:spPr>
          <a:xfrm>
            <a:off x="1237615" y="56379"/>
            <a:ext cx="9716770" cy="645177"/>
          </a:xfrm>
          <a:prstGeom prst="rect">
            <a:avLst/>
          </a:prstGeom>
        </p:spPr>
        <p:txBody>
          <a:bodyPr vert="horz" wrap="square" lIns="0" tIns="8890" rIns="0" bIns="0" rtlCol="0" anchor="t" anchorCtr="0">
            <a:spAutoFit/>
          </a:bodyPr>
          <a:lst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a:lstStyle>
          <a:p>
            <a:pPr marL="8467">
              <a:lnSpc>
                <a:spcPct val="100000"/>
              </a:lnSpc>
              <a:spcBef>
                <a:spcPts val="70"/>
              </a:spcBef>
            </a:pPr>
            <a:r>
              <a:rPr lang="en-US" sz="4134" spc="-247" dirty="0"/>
              <a:t>Social-Ecological </a:t>
            </a:r>
            <a:r>
              <a:rPr lang="en-US" sz="4134" spc="-380" dirty="0"/>
              <a:t>Model </a:t>
            </a:r>
            <a:r>
              <a:rPr lang="en-US" sz="4134" spc="-367" dirty="0"/>
              <a:t>and </a:t>
            </a:r>
            <a:r>
              <a:rPr lang="en-US" sz="4134" spc="-210" dirty="0"/>
              <a:t>Protective</a:t>
            </a:r>
            <a:r>
              <a:rPr lang="en-US" sz="4134" spc="-583" dirty="0"/>
              <a:t> </a:t>
            </a:r>
            <a:r>
              <a:rPr lang="en-US" sz="4134" spc="-187" dirty="0"/>
              <a:t>Factors</a:t>
            </a:r>
            <a:endParaRPr lang="en-US" sz="4134" dirty="0"/>
          </a:p>
        </p:txBody>
      </p:sp>
    </p:spTree>
    <p:extLst>
      <p:ext uri="{BB962C8B-B14F-4D97-AF65-F5344CB8AC3E}">
        <p14:creationId xmlns:p14="http://schemas.microsoft.com/office/powerpoint/2010/main" val="520353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927600" cy="6858000"/>
          </a:xfrm>
          <a:solidFill>
            <a:srgbClr val="D0D4D8"/>
          </a:solidFill>
        </p:spPr>
        <p:txBody>
          <a:bodyPr/>
          <a:lstStyle/>
          <a:p>
            <a:pPr marL="0" indent="0" algn="ctr">
              <a:buNone/>
            </a:pPr>
            <a:endParaRPr lang="en-US" sz="4400" i="1" dirty="0">
              <a:solidFill>
                <a:srgbClr val="B64326"/>
              </a:solidFill>
            </a:endParaRPr>
          </a:p>
          <a:p>
            <a:pPr marL="0" indent="0" algn="ctr">
              <a:buNone/>
            </a:pPr>
            <a:r>
              <a:rPr lang="en-US" sz="4400" i="1" dirty="0">
                <a:solidFill>
                  <a:schemeClr val="accent5">
                    <a:lumMod val="75000"/>
                  </a:schemeClr>
                </a:solidFill>
              </a:rPr>
              <a:t>What we know: Families gain what they need to be successful when key protective factors are robust in their lives and communities</a:t>
            </a:r>
          </a:p>
          <a:p>
            <a:endParaRPr lang="en-US" i="1" dirty="0">
              <a:solidFill>
                <a:srgbClr val="B64326"/>
              </a:solidFill>
            </a:endParaRPr>
          </a:p>
        </p:txBody>
      </p:sp>
      <p:sp>
        <p:nvSpPr>
          <p:cNvPr id="6" name="Flowchart: Process 5">
            <a:extLst>
              <a:ext uri="{FF2B5EF4-FFF2-40B4-BE49-F238E27FC236}">
                <a16:creationId xmlns:a16="http://schemas.microsoft.com/office/drawing/2014/main" id="{045A4537-61B8-F72C-D7D6-CCCD60A7A771}"/>
              </a:ext>
            </a:extLst>
          </p:cNvPr>
          <p:cNvSpPr/>
          <p:nvPr/>
        </p:nvSpPr>
        <p:spPr>
          <a:xfrm>
            <a:off x="4927600" y="0"/>
            <a:ext cx="7264400" cy="6858000"/>
          </a:xfrm>
          <a:prstGeom prst="flowChartProcess">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132C7349-AAB5-200B-B749-6A971B179F91}"/>
              </a:ext>
            </a:extLst>
          </p:cNvPr>
          <p:cNvSpPr/>
          <p:nvPr/>
        </p:nvSpPr>
        <p:spPr>
          <a:xfrm>
            <a:off x="6910315" y="716563"/>
            <a:ext cx="3298971" cy="1995873"/>
          </a:xfrm>
          <a:prstGeom prst="wedgeRoundRectCallout">
            <a:avLst>
              <a:gd name="adj1" fmla="val -31061"/>
              <a:gd name="adj2" fmla="val 77288"/>
              <a:gd name="adj3" fmla="val 16667"/>
            </a:avLst>
          </a:prstGeom>
          <a:solidFill>
            <a:schemeClr val="accent4">
              <a:lumMod val="60000"/>
              <a:lumOff val="4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accent5">
                    <a:lumMod val="75000"/>
                  </a:schemeClr>
                </a:solidFill>
                <a:latin typeface="Arial Black" panose="020B0A04020102020204" pitchFamily="34" charset="0"/>
              </a:rPr>
              <a:t>CHAT</a:t>
            </a:r>
          </a:p>
        </p:txBody>
      </p:sp>
      <p:sp>
        <p:nvSpPr>
          <p:cNvPr id="9" name="TextBox 8">
            <a:extLst>
              <a:ext uri="{FF2B5EF4-FFF2-40B4-BE49-F238E27FC236}">
                <a16:creationId xmlns:a16="http://schemas.microsoft.com/office/drawing/2014/main" id="{6AE9DC1F-D169-1760-7B23-2299DF2B417D}"/>
              </a:ext>
            </a:extLst>
          </p:cNvPr>
          <p:cNvSpPr txBox="1"/>
          <p:nvPr/>
        </p:nvSpPr>
        <p:spPr>
          <a:xfrm>
            <a:off x="5245100" y="3517901"/>
            <a:ext cx="6553200" cy="2369880"/>
          </a:xfrm>
          <a:prstGeom prst="rect">
            <a:avLst/>
          </a:prstGeom>
          <a:noFill/>
          <a:ln w="76200">
            <a:solidFill>
              <a:schemeClr val="bg1"/>
            </a:solidFill>
          </a:ln>
        </p:spPr>
        <p:txBody>
          <a:bodyPr wrap="square" rtlCol="0">
            <a:spAutoFit/>
          </a:bodyPr>
          <a:lstStyle/>
          <a:p>
            <a:pPr algn="ctr"/>
            <a:r>
              <a:rPr lang="en-US" sz="3200" b="1" dirty="0">
                <a:solidFill>
                  <a:schemeClr val="bg1"/>
                </a:solidFill>
              </a:rPr>
              <a:t>So, what needs to be present in a community for families to build Protective Factors and thrive?     </a:t>
            </a:r>
            <a:r>
              <a:rPr lang="en-US" sz="2000" b="1" dirty="0">
                <a:solidFill>
                  <a:schemeClr val="bg1"/>
                </a:solidFill>
              </a:rPr>
              <a:t>(and prevent child abuse and neglect)</a:t>
            </a:r>
          </a:p>
          <a:p>
            <a:pPr algn="ctr"/>
            <a:endParaRPr lang="en-US" sz="3200" b="1" dirty="0">
              <a:solidFill>
                <a:srgbClr val="D0D4D8"/>
              </a:solidFill>
            </a:endParaRPr>
          </a:p>
        </p:txBody>
      </p:sp>
    </p:spTree>
    <p:extLst>
      <p:ext uri="{BB962C8B-B14F-4D97-AF65-F5344CB8AC3E}">
        <p14:creationId xmlns:p14="http://schemas.microsoft.com/office/powerpoint/2010/main" val="456409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 b="364"/>
          <a:stretch/>
        </p:blipFill>
        <p:spPr>
          <a:xfrm>
            <a:off x="1828801" y="97431"/>
            <a:ext cx="9609108" cy="6723247"/>
          </a:xfrm>
          <a:prstGeom prst="rect">
            <a:avLst/>
          </a:prstGeom>
        </p:spPr>
      </p:pic>
      <p:sp>
        <p:nvSpPr>
          <p:cNvPr id="2" name="Oval 1">
            <a:extLst>
              <a:ext uri="{FF2B5EF4-FFF2-40B4-BE49-F238E27FC236}">
                <a16:creationId xmlns:a16="http://schemas.microsoft.com/office/drawing/2014/main" id="{ABBC2315-943F-10AE-FE43-3EF8EF04C433}"/>
              </a:ext>
            </a:extLst>
          </p:cNvPr>
          <p:cNvSpPr/>
          <p:nvPr/>
        </p:nvSpPr>
        <p:spPr>
          <a:xfrm>
            <a:off x="1101969" y="97431"/>
            <a:ext cx="10210800" cy="6663138"/>
          </a:xfrm>
          <a:prstGeom prst="ellipse">
            <a:avLst/>
          </a:prstGeom>
          <a:solidFill>
            <a:schemeClr val="accent1">
              <a:lumMod val="40000"/>
              <a:lumOff val="6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C4C489-490D-538C-3FBE-599B26F60836}"/>
              </a:ext>
            </a:extLst>
          </p:cNvPr>
          <p:cNvSpPr txBox="1"/>
          <p:nvPr/>
        </p:nvSpPr>
        <p:spPr>
          <a:xfrm>
            <a:off x="1101969" y="750277"/>
            <a:ext cx="934295" cy="369332"/>
          </a:xfrm>
          <a:prstGeom prst="rect">
            <a:avLst/>
          </a:prstGeom>
          <a:noFill/>
        </p:spPr>
        <p:txBody>
          <a:bodyPr wrap="none" rtlCol="0">
            <a:spAutoFit/>
          </a:bodyPr>
          <a:lstStyle/>
          <a:p>
            <a:r>
              <a:rPr lang="en-US" dirty="0"/>
              <a:t>Policies</a:t>
            </a:r>
          </a:p>
        </p:txBody>
      </p:sp>
      <p:sp>
        <p:nvSpPr>
          <p:cNvPr id="5" name="TextBox 4">
            <a:extLst>
              <a:ext uri="{FF2B5EF4-FFF2-40B4-BE49-F238E27FC236}">
                <a16:creationId xmlns:a16="http://schemas.microsoft.com/office/drawing/2014/main" id="{496F4015-1F2B-C27E-A2BC-3C628D7C85D4}"/>
              </a:ext>
            </a:extLst>
          </p:cNvPr>
          <p:cNvSpPr txBox="1"/>
          <p:nvPr/>
        </p:nvSpPr>
        <p:spPr>
          <a:xfrm>
            <a:off x="998238" y="5923057"/>
            <a:ext cx="1525931" cy="369332"/>
          </a:xfrm>
          <a:prstGeom prst="rect">
            <a:avLst/>
          </a:prstGeom>
          <a:noFill/>
        </p:spPr>
        <p:txBody>
          <a:bodyPr wrap="none" rtlCol="0">
            <a:spAutoFit/>
          </a:bodyPr>
          <a:lstStyle/>
          <a:p>
            <a:r>
              <a:rPr lang="en-US" dirty="0"/>
              <a:t>Social Norms</a:t>
            </a:r>
          </a:p>
        </p:txBody>
      </p:sp>
      <p:sp>
        <p:nvSpPr>
          <p:cNvPr id="6" name="TextBox 5">
            <a:extLst>
              <a:ext uri="{FF2B5EF4-FFF2-40B4-BE49-F238E27FC236}">
                <a16:creationId xmlns:a16="http://schemas.microsoft.com/office/drawing/2014/main" id="{6435BCEA-1A56-FD66-A0E7-2259335C8987}"/>
              </a:ext>
            </a:extLst>
          </p:cNvPr>
          <p:cNvSpPr txBox="1"/>
          <p:nvPr/>
        </p:nvSpPr>
        <p:spPr>
          <a:xfrm>
            <a:off x="10155736" y="656493"/>
            <a:ext cx="977575" cy="369332"/>
          </a:xfrm>
          <a:prstGeom prst="rect">
            <a:avLst/>
          </a:prstGeom>
          <a:noFill/>
        </p:spPr>
        <p:txBody>
          <a:bodyPr wrap="none" rtlCol="0">
            <a:spAutoFit/>
          </a:bodyPr>
          <a:lstStyle/>
          <a:p>
            <a:r>
              <a:rPr lang="en-US" dirty="0"/>
              <a:t>History </a:t>
            </a:r>
          </a:p>
        </p:txBody>
      </p:sp>
      <p:sp>
        <p:nvSpPr>
          <p:cNvPr id="7" name="TextBox 6">
            <a:extLst>
              <a:ext uri="{FF2B5EF4-FFF2-40B4-BE49-F238E27FC236}">
                <a16:creationId xmlns:a16="http://schemas.microsoft.com/office/drawing/2014/main" id="{9B26F74C-269B-07D4-D76D-5263EAB5884B}"/>
              </a:ext>
            </a:extLst>
          </p:cNvPr>
          <p:cNvSpPr txBox="1"/>
          <p:nvPr/>
        </p:nvSpPr>
        <p:spPr>
          <a:xfrm>
            <a:off x="10666163" y="5322277"/>
            <a:ext cx="981551" cy="369332"/>
          </a:xfrm>
          <a:prstGeom prst="rect">
            <a:avLst/>
          </a:prstGeom>
          <a:noFill/>
        </p:spPr>
        <p:txBody>
          <a:bodyPr wrap="none" rtlCol="0">
            <a:spAutoFit/>
          </a:bodyPr>
          <a:lstStyle/>
          <a:p>
            <a:r>
              <a:rPr lang="en-US" dirty="0"/>
              <a:t>Culture </a:t>
            </a:r>
          </a:p>
        </p:txBody>
      </p:sp>
      <p:sp>
        <p:nvSpPr>
          <p:cNvPr id="8" name="Rectangle 7">
            <a:extLst>
              <a:ext uri="{FF2B5EF4-FFF2-40B4-BE49-F238E27FC236}">
                <a16:creationId xmlns:a16="http://schemas.microsoft.com/office/drawing/2014/main" id="{D61A2D63-DDD6-39A2-DDCD-8C0D225CF1AB}"/>
              </a:ext>
            </a:extLst>
          </p:cNvPr>
          <p:cNvSpPr/>
          <p:nvPr/>
        </p:nvSpPr>
        <p:spPr>
          <a:xfrm rot="18589803">
            <a:off x="612656" y="1888099"/>
            <a:ext cx="3282325" cy="729068"/>
          </a:xfrm>
          <a:prstGeom prst="rect">
            <a:avLst/>
          </a:prstGeom>
          <a:noFill/>
        </p:spPr>
        <p:txBody>
          <a:bodyPr wrap="none" lIns="91440" tIns="45720" rIns="91440" bIns="45720">
            <a:prstTxWarp prst="textChevron">
              <a:avLst/>
            </a:prstTxWarp>
            <a:spAutoFit/>
          </a:bodyPr>
          <a:lstStyle/>
          <a:p>
            <a:pPr algn="ctr"/>
            <a:r>
              <a:rPr lang="en-US" sz="5400" b="0" cap="none" spc="0" dirty="0">
                <a:ln w="0"/>
                <a:gradFill>
                  <a:gsLst>
                    <a:gs pos="21000">
                      <a:schemeClr val="accent5"/>
                    </a:gs>
                    <a:gs pos="88000">
                      <a:srgbClr val="C5C7CA"/>
                    </a:gs>
                  </a:gsLst>
                  <a:lin ang="5400000"/>
                </a:gradFill>
                <a:effectLst/>
              </a:rPr>
              <a:t>Community</a:t>
            </a:r>
          </a:p>
        </p:txBody>
      </p:sp>
    </p:spTree>
    <p:extLst>
      <p:ext uri="{BB962C8B-B14F-4D97-AF65-F5344CB8AC3E}">
        <p14:creationId xmlns:p14="http://schemas.microsoft.com/office/powerpoint/2010/main" val="603126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itle 31"/>
          <p:cNvSpPr>
            <a:spLocks noGrp="1"/>
          </p:cNvSpPr>
          <p:nvPr>
            <p:ph type="title"/>
          </p:nvPr>
        </p:nvSpPr>
        <p:spPr>
          <a:xfrm>
            <a:off x="1128728" y="-10058"/>
            <a:ext cx="10078658" cy="914096"/>
          </a:xfrm>
        </p:spPr>
        <p:txBody>
          <a:bodyPr/>
          <a:lstStyle/>
          <a:p>
            <a:r>
              <a:rPr lang="en-US" b="1" dirty="0">
                <a:solidFill>
                  <a:schemeClr val="bg2">
                    <a:lumMod val="50000"/>
                  </a:schemeClr>
                </a:solidFill>
                <a:latin typeface="Arial Black" panose="020B0A04020102020204" pitchFamily="34" charset="0"/>
              </a:rPr>
              <a:t>The Prevention Continuum</a:t>
            </a:r>
          </a:p>
        </p:txBody>
      </p:sp>
      <p:pic>
        <p:nvPicPr>
          <p:cNvPr id="9" name="Picture 8" descr="Timeline&#10;&#10;Description automatically generated">
            <a:extLst>
              <a:ext uri="{FF2B5EF4-FFF2-40B4-BE49-F238E27FC236}">
                <a16:creationId xmlns:a16="http://schemas.microsoft.com/office/drawing/2014/main" id="{C94DD18F-933A-4559-9027-726E05254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093" y="849174"/>
            <a:ext cx="9510667" cy="5005078"/>
          </a:xfrm>
          <a:prstGeom prst="rect">
            <a:avLst/>
          </a:prstGeom>
        </p:spPr>
      </p:pic>
      <p:sp>
        <p:nvSpPr>
          <p:cNvPr id="10" name="TextBox 9">
            <a:extLst>
              <a:ext uri="{FF2B5EF4-FFF2-40B4-BE49-F238E27FC236}">
                <a16:creationId xmlns:a16="http://schemas.microsoft.com/office/drawing/2014/main" id="{349AAEB2-D838-49C8-AA8D-96899419FB5F}"/>
              </a:ext>
            </a:extLst>
          </p:cNvPr>
          <p:cNvSpPr txBox="1"/>
          <p:nvPr/>
        </p:nvSpPr>
        <p:spPr>
          <a:xfrm rot="10800000" flipV="1">
            <a:off x="8544560" y="6535867"/>
            <a:ext cx="4216400" cy="307777"/>
          </a:xfrm>
          <a:prstGeom prst="rect">
            <a:avLst/>
          </a:prstGeom>
          <a:noFill/>
        </p:spPr>
        <p:txBody>
          <a:bodyPr wrap="square" rtlCol="0">
            <a:spAutoFit/>
          </a:bodyPr>
          <a:lstStyle/>
          <a:p>
            <a:r>
              <a:rPr lang="en-US" sz="14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Capacity Building Center for States</a:t>
            </a:r>
            <a:r>
              <a:rPr lang="en-US" sz="1400" dirty="0">
                <a:solidFill>
                  <a:srgbClr val="0070C0"/>
                </a:solidFill>
                <a:latin typeface="Arial" panose="020B0604020202020204" pitchFamily="34" charset="0"/>
                <a:cs typeface="Arial" panose="020B0604020202020204" pitchFamily="34" charset="0"/>
              </a:rPr>
              <a:t>, 2021</a:t>
            </a:r>
          </a:p>
        </p:txBody>
      </p:sp>
      <p:sp>
        <p:nvSpPr>
          <p:cNvPr id="11" name="Rectangle: Rounded Corners 10">
            <a:extLst>
              <a:ext uri="{FF2B5EF4-FFF2-40B4-BE49-F238E27FC236}">
                <a16:creationId xmlns:a16="http://schemas.microsoft.com/office/drawing/2014/main" id="{648950AF-3057-4CCD-8A40-FD5E88BF6A69}"/>
              </a:ext>
            </a:extLst>
          </p:cNvPr>
          <p:cNvSpPr/>
          <p:nvPr/>
        </p:nvSpPr>
        <p:spPr>
          <a:xfrm>
            <a:off x="1539240" y="5831175"/>
            <a:ext cx="2514600" cy="703198"/>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Media Messaging</a:t>
            </a:r>
          </a:p>
          <a:p>
            <a:pPr algn="ctr"/>
            <a:r>
              <a:rPr lang="en-US" sz="1200" dirty="0">
                <a:latin typeface="Arial" panose="020B0604020202020204" pitchFamily="34" charset="0"/>
                <a:cs typeface="Arial" panose="020B0604020202020204" pitchFamily="34" charset="0"/>
              </a:rPr>
              <a:t>Parent Education</a:t>
            </a:r>
          </a:p>
          <a:p>
            <a:pPr algn="ctr"/>
            <a:r>
              <a:rPr lang="en-US" sz="1200" dirty="0">
                <a:latin typeface="Arial" panose="020B0604020202020204" pitchFamily="34" charset="0"/>
                <a:cs typeface="Arial" panose="020B0604020202020204" pitchFamily="34" charset="0"/>
              </a:rPr>
              <a:t>Networks/Collaborations</a:t>
            </a:r>
          </a:p>
        </p:txBody>
      </p:sp>
      <p:sp>
        <p:nvSpPr>
          <p:cNvPr id="13" name="Rectangle: Rounded Corners 12">
            <a:extLst>
              <a:ext uri="{FF2B5EF4-FFF2-40B4-BE49-F238E27FC236}">
                <a16:creationId xmlns:a16="http://schemas.microsoft.com/office/drawing/2014/main" id="{68FB577B-491F-4C05-A0BE-FE35D17F31CF}"/>
              </a:ext>
            </a:extLst>
          </p:cNvPr>
          <p:cNvSpPr/>
          <p:nvPr/>
        </p:nvSpPr>
        <p:spPr>
          <a:xfrm>
            <a:off x="4891693" y="5803517"/>
            <a:ext cx="2286000" cy="728534"/>
          </a:xfrm>
          <a:prstGeom prst="roundRect">
            <a:avLst/>
          </a:prstGeom>
          <a:solidFill>
            <a:srgbClr val="DC592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Parent Education</a:t>
            </a:r>
          </a:p>
          <a:p>
            <a:pPr algn="ctr"/>
            <a:r>
              <a:rPr lang="en-US" sz="1200" dirty="0">
                <a:latin typeface="Arial" panose="020B0604020202020204" pitchFamily="34" charset="0"/>
                <a:cs typeface="Arial" panose="020B0604020202020204" pitchFamily="34" charset="0"/>
              </a:rPr>
              <a:t>Screening </a:t>
            </a:r>
          </a:p>
          <a:p>
            <a:pPr algn="ctr"/>
            <a:r>
              <a:rPr lang="en-US" sz="1200" dirty="0">
                <a:latin typeface="Arial" panose="020B0604020202020204" pitchFamily="34" charset="0"/>
                <a:cs typeface="Arial" panose="020B0604020202020204" pitchFamily="34" charset="0"/>
              </a:rPr>
              <a:t>Home Visiting Programs</a:t>
            </a:r>
          </a:p>
        </p:txBody>
      </p:sp>
      <p:sp>
        <p:nvSpPr>
          <p:cNvPr id="14" name="Rectangle: Rounded Corners 13">
            <a:extLst>
              <a:ext uri="{FF2B5EF4-FFF2-40B4-BE49-F238E27FC236}">
                <a16:creationId xmlns:a16="http://schemas.microsoft.com/office/drawing/2014/main" id="{E05770E1-BBB2-4D5C-8A12-CC56CC9FCD08}"/>
              </a:ext>
            </a:extLst>
          </p:cNvPr>
          <p:cNvSpPr/>
          <p:nvPr/>
        </p:nvSpPr>
        <p:spPr>
          <a:xfrm>
            <a:off x="8015546" y="5805839"/>
            <a:ext cx="2286000" cy="72853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Treatment and Recovery </a:t>
            </a:r>
          </a:p>
          <a:p>
            <a:pPr algn="ctr"/>
            <a:r>
              <a:rPr lang="en-US" sz="1200" dirty="0">
                <a:latin typeface="Arial" panose="020B0604020202020204" pitchFamily="34" charset="0"/>
                <a:cs typeface="Arial" panose="020B0604020202020204" pitchFamily="34" charset="0"/>
              </a:rPr>
              <a:t>Support Groups</a:t>
            </a:r>
          </a:p>
          <a:p>
            <a:pPr algn="ctr"/>
            <a:r>
              <a:rPr lang="en-US" sz="1200" dirty="0">
                <a:latin typeface="Arial" panose="020B0604020202020204" pitchFamily="34" charset="0"/>
                <a:cs typeface="Arial" panose="020B0604020202020204" pitchFamily="34" charset="0"/>
              </a:rPr>
              <a:t>Family Preservation Services</a:t>
            </a:r>
          </a:p>
        </p:txBody>
      </p:sp>
      <p:grpSp>
        <p:nvGrpSpPr>
          <p:cNvPr id="6" name="Group 5">
            <a:extLst>
              <a:ext uri="{FF2B5EF4-FFF2-40B4-BE49-F238E27FC236}">
                <a16:creationId xmlns:a16="http://schemas.microsoft.com/office/drawing/2014/main" id="{7131262E-2A0B-1DB2-2185-2B38D3A4D3B2}"/>
              </a:ext>
            </a:extLst>
          </p:cNvPr>
          <p:cNvGrpSpPr/>
          <p:nvPr/>
        </p:nvGrpSpPr>
        <p:grpSpPr>
          <a:xfrm>
            <a:off x="158434" y="2700192"/>
            <a:ext cx="11752518" cy="1019760"/>
            <a:chOff x="121619" y="2663966"/>
            <a:chExt cx="11752518" cy="1019760"/>
          </a:xfrm>
        </p:grpSpPr>
        <p:sp>
          <p:nvSpPr>
            <p:cNvPr id="3" name="Rectangle 2">
              <a:extLst>
                <a:ext uri="{FF2B5EF4-FFF2-40B4-BE49-F238E27FC236}">
                  <a16:creationId xmlns:a16="http://schemas.microsoft.com/office/drawing/2014/main" id="{5422A6C0-02C9-76F2-E66D-BE034D9D11CF}"/>
                </a:ext>
              </a:extLst>
            </p:cNvPr>
            <p:cNvSpPr/>
            <p:nvPr/>
          </p:nvSpPr>
          <p:spPr>
            <a:xfrm>
              <a:off x="121619" y="2663966"/>
              <a:ext cx="11752518" cy="1019760"/>
            </a:xfrm>
            <a:prstGeom prst="rect">
              <a:avLst/>
            </a:prstGeom>
            <a:solidFill>
              <a:schemeClr val="bg1"/>
            </a:solidFill>
            <a:ln w="762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imeline&#10;&#10;Description automatically generated">
              <a:extLst>
                <a:ext uri="{FF2B5EF4-FFF2-40B4-BE49-F238E27FC236}">
                  <a16:creationId xmlns:a16="http://schemas.microsoft.com/office/drawing/2014/main" id="{09CBEFE3-9FF6-BA9F-F242-ABA6CDE36344}"/>
                </a:ext>
              </a:extLst>
            </p:cNvPr>
            <p:cNvPicPr>
              <a:picLocks noChangeAspect="1"/>
            </p:cNvPicPr>
            <p:nvPr/>
          </p:nvPicPr>
          <p:blipFill rotWithShape="1">
            <a:blip r:embed="rId3">
              <a:extLst>
                <a:ext uri="{28A0092B-C50C-407E-A947-70E740481C1C}">
                  <a14:useLocalDpi xmlns:a14="http://schemas.microsoft.com/office/drawing/2010/main" val="0"/>
                </a:ext>
              </a:extLst>
            </a:blip>
            <a:srcRect l="69251" t="46751" b="45091"/>
            <a:stretch/>
          </p:blipFill>
          <p:spPr>
            <a:xfrm>
              <a:off x="8000013" y="2859248"/>
              <a:ext cx="3746805" cy="629193"/>
            </a:xfrm>
            <a:prstGeom prst="rect">
              <a:avLst/>
            </a:prstGeom>
          </p:spPr>
        </p:pic>
        <p:pic>
          <p:nvPicPr>
            <p:cNvPr id="12" name="Picture 11" descr="Timeline&#10;&#10;Description automatically generated">
              <a:extLst>
                <a:ext uri="{FF2B5EF4-FFF2-40B4-BE49-F238E27FC236}">
                  <a16:creationId xmlns:a16="http://schemas.microsoft.com/office/drawing/2014/main" id="{04FF3E86-D7D3-3DB1-D8C3-504E4C404BEA}"/>
                </a:ext>
              </a:extLst>
            </p:cNvPr>
            <p:cNvPicPr>
              <a:picLocks noChangeAspect="1"/>
            </p:cNvPicPr>
            <p:nvPr/>
          </p:nvPicPr>
          <p:blipFill rotWithShape="1">
            <a:blip r:embed="rId3">
              <a:extLst>
                <a:ext uri="{28A0092B-C50C-407E-A947-70E740481C1C}">
                  <a14:useLocalDpi xmlns:a14="http://schemas.microsoft.com/office/drawing/2010/main" val="0"/>
                </a:ext>
              </a:extLst>
            </a:blip>
            <a:srcRect t="41402" r="36341" b="48394"/>
            <a:stretch/>
          </p:blipFill>
          <p:spPr>
            <a:xfrm>
              <a:off x="248938" y="2834134"/>
              <a:ext cx="7756971" cy="654308"/>
            </a:xfrm>
            <a:prstGeom prst="rect">
              <a:avLst/>
            </a:prstGeom>
          </p:spPr>
        </p:pic>
      </p:grpSp>
    </p:spTree>
    <p:extLst>
      <p:ext uri="{BB962C8B-B14F-4D97-AF65-F5344CB8AC3E}">
        <p14:creationId xmlns:p14="http://schemas.microsoft.com/office/powerpoint/2010/main" val="406029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FD5201-D0FB-758F-4240-7DA97EF755FB}"/>
              </a:ext>
            </a:extLst>
          </p:cNvPr>
          <p:cNvSpPr>
            <a:spLocks noGrp="1"/>
          </p:cNvSpPr>
          <p:nvPr>
            <p:ph type="sldNum" sz="quarter" idx="12"/>
          </p:nvPr>
        </p:nvSpPr>
        <p:spPr/>
        <p:txBody>
          <a:bodyPr/>
          <a:lstStyle/>
          <a:p>
            <a:fld id="{5AE1514C-5E56-4738-A1FF-4B1CFD2A3E36}" type="slidenum">
              <a:rPr lang="en-US" smtClean="0"/>
              <a:t>40</a:t>
            </a:fld>
            <a:endParaRPr lang="en-US" dirty="0"/>
          </a:p>
        </p:txBody>
      </p:sp>
      <p:pic>
        <p:nvPicPr>
          <p:cNvPr id="4" name="Picture 3">
            <a:extLst>
              <a:ext uri="{FF2B5EF4-FFF2-40B4-BE49-F238E27FC236}">
                <a16:creationId xmlns:a16="http://schemas.microsoft.com/office/drawing/2014/main" id="{0954AD20-5CAB-8121-1FF1-7A9444F6922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4876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C8E45-9714-E1C1-D5DB-B4AB06FEC996}"/>
              </a:ext>
            </a:extLst>
          </p:cNvPr>
          <p:cNvPicPr>
            <a:picLocks noChangeAspect="1"/>
          </p:cNvPicPr>
          <p:nvPr/>
        </p:nvPicPr>
        <p:blipFill rotWithShape="1">
          <a:blip r:embed="rId3"/>
          <a:srcRect l="1320" t="10138" r="12966" b="6201"/>
          <a:stretch/>
        </p:blipFill>
        <p:spPr>
          <a:xfrm>
            <a:off x="0" y="190606"/>
            <a:ext cx="12143981" cy="6667394"/>
          </a:xfrm>
          <a:prstGeom prst="rect">
            <a:avLst/>
          </a:prstGeom>
        </p:spPr>
      </p:pic>
    </p:spTree>
    <p:extLst>
      <p:ext uri="{BB962C8B-B14F-4D97-AF65-F5344CB8AC3E}">
        <p14:creationId xmlns:p14="http://schemas.microsoft.com/office/powerpoint/2010/main" val="78535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9C77A60-BFCC-AB36-8C70-DB66379CAACC}"/>
              </a:ext>
            </a:extLst>
          </p:cNvPr>
          <p:cNvPicPr>
            <a:picLocks noChangeAspect="1"/>
          </p:cNvPicPr>
          <p:nvPr/>
        </p:nvPicPr>
        <p:blipFill rotWithShape="1">
          <a:blip r:embed="rId3"/>
          <a:srcRect l="74271" t="33771" r="10833" b="5456"/>
          <a:stretch/>
        </p:blipFill>
        <p:spPr>
          <a:xfrm>
            <a:off x="398041" y="38625"/>
            <a:ext cx="2539195" cy="3125153"/>
          </a:xfrm>
          <a:prstGeom prst="rect">
            <a:avLst/>
          </a:prstGeom>
        </p:spPr>
      </p:pic>
      <p:sp>
        <p:nvSpPr>
          <p:cNvPr id="2" name="Title 1"/>
          <p:cNvSpPr>
            <a:spLocks noGrp="1"/>
          </p:cNvSpPr>
          <p:nvPr>
            <p:ph type="title"/>
          </p:nvPr>
        </p:nvSpPr>
        <p:spPr>
          <a:xfrm>
            <a:off x="3609247" y="714805"/>
            <a:ext cx="11078739" cy="590931"/>
          </a:xfrm>
        </p:spPr>
        <p:txBody>
          <a:bodyPr/>
          <a:lstStyle/>
          <a:p>
            <a:r>
              <a:rPr lang="en-US" b="1" dirty="0">
                <a:solidFill>
                  <a:schemeClr val="accent5">
                    <a:lumMod val="75000"/>
                  </a:schemeClr>
                </a:solidFill>
                <a:latin typeface="Arial" panose="020B0604020202020204" pitchFamily="34" charset="0"/>
                <a:cs typeface="Arial" panose="020B0604020202020204" pitchFamily="34" charset="0"/>
              </a:rPr>
              <a:t>Maine Prevention Councils </a:t>
            </a:r>
          </a:p>
        </p:txBody>
      </p:sp>
      <p:cxnSp>
        <p:nvCxnSpPr>
          <p:cNvPr id="4" name="Straight Connector 3">
            <a:extLst>
              <a:ext uri="{FF2B5EF4-FFF2-40B4-BE49-F238E27FC236}">
                <a16:creationId xmlns:a16="http://schemas.microsoft.com/office/drawing/2014/main" id="{22DA7C59-2A0A-7DB6-40B7-712CA8CBD4B5}"/>
              </a:ext>
            </a:extLst>
          </p:cNvPr>
          <p:cNvCxnSpPr>
            <a:cxnSpLocks/>
          </p:cNvCxnSpPr>
          <p:nvPr/>
        </p:nvCxnSpPr>
        <p:spPr>
          <a:xfrm>
            <a:off x="3191236" y="1599579"/>
            <a:ext cx="8348723"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Google Shape;200;p12">
            <a:extLst>
              <a:ext uri="{FF2B5EF4-FFF2-40B4-BE49-F238E27FC236}">
                <a16:creationId xmlns:a16="http://schemas.microsoft.com/office/drawing/2014/main" id="{C5E9593C-CB99-7133-6236-0D32D7FBCABE}"/>
              </a:ext>
            </a:extLst>
          </p:cNvPr>
          <p:cNvSpPr/>
          <p:nvPr/>
        </p:nvSpPr>
        <p:spPr>
          <a:xfrm>
            <a:off x="588219" y="3148148"/>
            <a:ext cx="11078740" cy="3477835"/>
          </a:xfrm>
          <a:prstGeom prst="rect">
            <a:avLst/>
          </a:prstGeom>
          <a:noFill/>
          <a:ln>
            <a:noFill/>
          </a:ln>
        </p:spPr>
        <p:txBody>
          <a:bodyPr spcFirstLastPara="1" wrap="square" lIns="91425" tIns="45700" rIns="91425" bIns="45700" anchor="t" anchorCtr="0">
            <a:spAutoFit/>
          </a:bodyPr>
          <a:lstStyle/>
          <a:p>
            <a:pPr marL="285750" indent="-285750">
              <a:buSzPts val="1600"/>
              <a:buFont typeface="Arial" panose="020B0604020202020204" pitchFamily="34" charset="0"/>
              <a:buChar char="•"/>
            </a:pPr>
            <a:r>
              <a:rPr lang="en-US" sz="2200" dirty="0">
                <a:latin typeface="Arial" panose="020B0604020202020204" pitchFamily="34" charset="0"/>
                <a:cs typeface="Arial" panose="020B0604020202020204" pitchFamily="34" charset="0"/>
              </a:rPr>
              <a:t>Integrates the Protective Factors into an</a:t>
            </a: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 </a:t>
            </a:r>
            <a:r>
              <a:rPr lang="en-US" sz="2200" b="1"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annual needs assessment to identify needs and gaps</a:t>
            </a:r>
            <a:endPar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endParaRPr>
          </a:p>
          <a:p>
            <a:pPr marL="285750" indent="-285750">
              <a:buSzPts val="1600"/>
              <a:buFont typeface="Arial" panose="020B0604020202020204" pitchFamily="34" charset="0"/>
              <a:buChar char="•"/>
            </a:pP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Service structure intentionally builds Protective Factors in </a:t>
            </a:r>
            <a:r>
              <a:rPr lang="en-US" sz="2200" b="1"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annual prevention plans</a:t>
            </a:r>
          </a:p>
          <a:p>
            <a:pPr marL="285750" indent="-285750">
              <a:buSzPts val="1600"/>
              <a:buFont typeface="Arial" panose="020B0604020202020204" pitchFamily="34" charset="0"/>
              <a:buChar char="•"/>
            </a:pP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Focus on </a:t>
            </a:r>
            <a:r>
              <a:rPr lang="en-US" sz="2200" b="1"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primary and secondary child abuse prevention </a:t>
            </a: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strategies and activities that build Protective Factors and supports for ALL families </a:t>
            </a:r>
          </a:p>
          <a:p>
            <a:pPr marL="285750" indent="-285750">
              <a:buSzPts val="1600"/>
              <a:buFont typeface="Arial" panose="020B0604020202020204" pitchFamily="34" charset="0"/>
              <a:buChar char="•"/>
            </a:pP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Utilizes </a:t>
            </a:r>
            <a:r>
              <a:rPr lang="en-US" sz="2200" b="1"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evidence-based and informed curriculums</a:t>
            </a: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 supports, and evaluation that shows we have successfully buil</a:t>
            </a:r>
            <a:r>
              <a:rPr lang="en-US" sz="2200"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d P</a:t>
            </a: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rotective Factors in families</a:t>
            </a:r>
          </a:p>
          <a:p>
            <a:pPr marL="285750" indent="-285750">
              <a:buSzPts val="1600"/>
              <a:buFont typeface="Arial" panose="020B0604020202020204" pitchFamily="34" charset="0"/>
              <a:buChar char="•"/>
            </a:pP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Offer activities in response to </a:t>
            </a:r>
            <a:r>
              <a:rPr lang="en-US" sz="2200" b="1"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unique county-specific needs </a:t>
            </a: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as well as public awareness that builds community around the Protective Factors </a:t>
            </a:r>
          </a:p>
          <a:p>
            <a:pPr marL="0" marR="0" lvl="4" indent="0" algn="l" rtl="0">
              <a:lnSpc>
                <a:spcPct val="100000"/>
              </a:lnSpc>
              <a:spcBef>
                <a:spcPts val="0"/>
              </a:spcBef>
              <a:spcAft>
                <a:spcPts val="0"/>
              </a:spcAft>
              <a:buClr>
                <a:srgbClr val="000000"/>
              </a:buClr>
              <a:buSzPts val="1800"/>
              <a:buFont typeface="Arial"/>
              <a:buNone/>
            </a:pPr>
            <a:r>
              <a:rPr lang="en-US" sz="2200" b="0" i="0" u="none" strike="noStrike" cap="none" dirty="0">
                <a:solidFill>
                  <a:schemeClr val="accent5">
                    <a:lumMod val="75000"/>
                  </a:schemeClr>
                </a:solidFill>
                <a:latin typeface="Arial" panose="020B0604020202020204" pitchFamily="34" charset="0"/>
                <a:ea typeface="Twentieth Century"/>
                <a:cs typeface="Arial" panose="020B0604020202020204" pitchFamily="34" charset="0"/>
                <a:sym typeface="Twentieth Century"/>
              </a:rPr>
              <a:t>	</a:t>
            </a:r>
            <a:endParaRPr sz="2200" b="0" i="0" u="none" strike="noStrike" cap="none" dirty="0">
              <a:solidFill>
                <a:schemeClr val="dk1"/>
              </a:solidFill>
              <a:latin typeface="Arial" panose="020B0604020202020204" pitchFamily="34" charset="0"/>
              <a:ea typeface="Twentieth Century"/>
              <a:cs typeface="Arial" panose="020B0604020202020204" pitchFamily="34" charset="0"/>
              <a:sym typeface="Twentieth Century"/>
            </a:endParaRPr>
          </a:p>
        </p:txBody>
      </p:sp>
      <p:sp>
        <p:nvSpPr>
          <p:cNvPr id="7" name="TextBox 6">
            <a:extLst>
              <a:ext uri="{FF2B5EF4-FFF2-40B4-BE49-F238E27FC236}">
                <a16:creationId xmlns:a16="http://schemas.microsoft.com/office/drawing/2014/main" id="{97E0ED7C-D603-FEE7-46E9-27D18269F999}"/>
              </a:ext>
            </a:extLst>
          </p:cNvPr>
          <p:cNvSpPr txBox="1"/>
          <p:nvPr/>
        </p:nvSpPr>
        <p:spPr>
          <a:xfrm>
            <a:off x="2679258" y="6371999"/>
            <a:ext cx="8076930" cy="646331"/>
          </a:xfrm>
          <a:prstGeom prst="rect">
            <a:avLst/>
          </a:prstGeom>
          <a:noFill/>
        </p:spPr>
        <p:txBody>
          <a:bodyPr wrap="square" rtlCol="0">
            <a:spAutoFit/>
          </a:bodyPr>
          <a:lstStyle/>
          <a:p>
            <a:r>
              <a:rPr lang="en-US" sz="1800" i="1" dirty="0">
                <a:solidFill>
                  <a:schemeClr val="accent5">
                    <a:lumMod val="75000"/>
                  </a:schemeClr>
                </a:solidFill>
                <a:latin typeface="Arial" panose="020B0604020202020204" pitchFamily="34" charset="0"/>
                <a:cs typeface="Arial" panose="020B0604020202020204" pitchFamily="34" charset="0"/>
              </a:rPr>
              <a:t>Supported by the Maine Department of Health and Human Services </a:t>
            </a:r>
            <a:endParaRPr lang="en-US" sz="1800" dirty="0">
              <a:solidFill>
                <a:schemeClr val="accent5">
                  <a:lumMod val="75000"/>
                </a:schemeClr>
              </a:solidFill>
              <a:latin typeface="Arial" panose="020B0604020202020204" pitchFamily="34" charset="0"/>
              <a:cs typeface="Arial" panose="020B0604020202020204" pitchFamily="34" charset="0"/>
            </a:endParaRPr>
          </a:p>
          <a:p>
            <a:endParaRPr lang="en-US" dirty="0"/>
          </a:p>
        </p:txBody>
      </p:sp>
      <p:sp>
        <p:nvSpPr>
          <p:cNvPr id="8" name="TextBox 7">
            <a:extLst>
              <a:ext uri="{FF2B5EF4-FFF2-40B4-BE49-F238E27FC236}">
                <a16:creationId xmlns:a16="http://schemas.microsoft.com/office/drawing/2014/main" id="{5804868A-2468-8624-4240-86F96FB9F120}"/>
              </a:ext>
            </a:extLst>
          </p:cNvPr>
          <p:cNvSpPr txBox="1"/>
          <p:nvPr/>
        </p:nvSpPr>
        <p:spPr>
          <a:xfrm>
            <a:off x="3099796" y="1749399"/>
            <a:ext cx="8076930" cy="1384995"/>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1800"/>
              <a:buFont typeface="Arial"/>
              <a:buNone/>
            </a:pP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The Prevention Councils </a:t>
            </a:r>
            <a:r>
              <a:rPr lang="en-US" sz="2200" b="1"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use a structured approach using the Protective Factor Framework </a:t>
            </a:r>
            <a:r>
              <a:rPr lang="en-US" sz="2200" i="0" u="none" strike="noStrike" cap="none" dirty="0">
                <a:solidFill>
                  <a:schemeClr val="accent6">
                    <a:lumMod val="50000"/>
                  </a:schemeClr>
                </a:solidFill>
                <a:latin typeface="Arial" panose="020B0604020202020204" pitchFamily="34" charset="0"/>
                <a:ea typeface="Twentieth Century"/>
                <a:cs typeface="Arial" panose="020B0604020202020204" pitchFamily="34" charset="0"/>
                <a:sym typeface="Twentieth Century"/>
              </a:rPr>
              <a:t>to build a system of support for local communities and families. </a:t>
            </a:r>
          </a:p>
          <a:p>
            <a:endParaRPr lang="en-US" dirty="0"/>
          </a:p>
        </p:txBody>
      </p:sp>
    </p:spTree>
    <p:extLst>
      <p:ext uri="{BB962C8B-B14F-4D97-AF65-F5344CB8AC3E}">
        <p14:creationId xmlns:p14="http://schemas.microsoft.com/office/powerpoint/2010/main" val="3130017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2DA7C59-2A0A-7DB6-40B7-712CA8CBD4B5}"/>
              </a:ext>
            </a:extLst>
          </p:cNvPr>
          <p:cNvCxnSpPr>
            <a:cxnSpLocks/>
          </p:cNvCxnSpPr>
          <p:nvPr/>
        </p:nvCxnSpPr>
        <p:spPr>
          <a:xfrm>
            <a:off x="1476375" y="1879429"/>
            <a:ext cx="10063584" cy="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E4A377F-073C-95F9-5C76-F69468956CD3}"/>
              </a:ext>
            </a:extLst>
          </p:cNvPr>
          <p:cNvSpPr txBox="1"/>
          <p:nvPr/>
        </p:nvSpPr>
        <p:spPr>
          <a:xfrm>
            <a:off x="1476375" y="2077998"/>
            <a:ext cx="10063584" cy="4062651"/>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Launched in 2020, The Front Porch Project® of Maine is a primary prevention project. We know that community members who are equipped with the knowledge, skills, and encouragement they need can take an active role in protecting children and supporting families in their community. The goal is simple – to engage and train the community to help protect children, support families, and prevent abuse and neglect.</a:t>
            </a:r>
          </a:p>
          <a:p>
            <a:endParaRPr lang="en-US" sz="20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Free training is provided by local Prevention Councils</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Provided both in person or virtually, and is open to everyone</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Offers facilitated discussions and interactive activities to navigate difficult situations involving children and families </a:t>
            </a:r>
          </a:p>
          <a:p>
            <a:pPr marL="742950" lvl="1"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Provides strategies for offering families support </a:t>
            </a:r>
          </a:p>
          <a:p>
            <a:pPr lvl="1"/>
            <a:endParaRPr lang="en-US" sz="20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668727B-7438-7650-D89C-4F819929D55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426702" y="195178"/>
            <a:ext cx="4162929" cy="1485683"/>
          </a:xfrm>
          <a:prstGeom prst="rect">
            <a:avLst/>
          </a:prstGeom>
        </p:spPr>
      </p:pic>
    </p:spTree>
    <p:extLst>
      <p:ext uri="{BB962C8B-B14F-4D97-AF65-F5344CB8AC3E}">
        <p14:creationId xmlns:p14="http://schemas.microsoft.com/office/powerpoint/2010/main" val="1318596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CDDDE"/>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018303"/>
            <a:ext cx="10363200" cy="2585323"/>
          </a:xfrm>
        </p:spPr>
        <p:txBody>
          <a:bodyPr/>
          <a:lstStyle/>
          <a:p>
            <a:r>
              <a:rPr lang="en-US" dirty="0">
                <a:solidFill>
                  <a:schemeClr val="accent5">
                    <a:lumMod val="75000"/>
                  </a:schemeClr>
                </a:solidFill>
              </a:rPr>
              <a:t>Tools to Support </a:t>
            </a:r>
            <a:br>
              <a:rPr lang="en-US" dirty="0">
                <a:solidFill>
                  <a:schemeClr val="accent5">
                    <a:lumMod val="75000"/>
                  </a:schemeClr>
                </a:solidFill>
              </a:rPr>
            </a:br>
            <a:r>
              <a:rPr lang="en-US" dirty="0">
                <a:solidFill>
                  <a:schemeClr val="accent5">
                    <a:lumMod val="75000"/>
                  </a:schemeClr>
                </a:solidFill>
              </a:rPr>
              <a:t>Strengthening Families </a:t>
            </a:r>
            <a:br>
              <a:rPr lang="en-US" dirty="0">
                <a:solidFill>
                  <a:schemeClr val="accent5">
                    <a:lumMod val="75000"/>
                  </a:schemeClr>
                </a:solidFill>
              </a:rPr>
            </a:br>
            <a:r>
              <a:rPr lang="en-US" dirty="0">
                <a:solidFill>
                  <a:schemeClr val="accent5">
                    <a:lumMod val="75000"/>
                  </a:schemeClr>
                </a:solidFill>
              </a:rPr>
              <a:t>Implementation</a:t>
            </a:r>
          </a:p>
        </p:txBody>
      </p:sp>
      <p:pic>
        <p:nvPicPr>
          <p:cNvPr id="5" name="Picture 4">
            <a:extLst>
              <a:ext uri="{FF2B5EF4-FFF2-40B4-BE49-F238E27FC236}">
                <a16:creationId xmlns:a16="http://schemas.microsoft.com/office/drawing/2014/main" id="{A9D8424E-940D-55B2-7D98-38A3B989F2F1}"/>
              </a:ext>
            </a:extLst>
          </p:cNvPr>
          <p:cNvPicPr>
            <a:picLocks noChangeAspect="1"/>
          </p:cNvPicPr>
          <p:nvPr/>
        </p:nvPicPr>
        <p:blipFill rotWithShape="1">
          <a:blip r:embed="rId3"/>
          <a:srcRect l="10832"/>
          <a:stretch/>
        </p:blipFill>
        <p:spPr>
          <a:xfrm rot="444682">
            <a:off x="1424800" y="3769201"/>
            <a:ext cx="2717038" cy="2313345"/>
          </a:xfrm>
          <a:prstGeom prst="rect">
            <a:avLst/>
          </a:prstGeom>
        </p:spPr>
      </p:pic>
    </p:spTree>
    <p:extLst>
      <p:ext uri="{BB962C8B-B14F-4D97-AF65-F5344CB8AC3E}">
        <p14:creationId xmlns:p14="http://schemas.microsoft.com/office/powerpoint/2010/main" val="36087906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E453CD-4807-4390-96D7-D1EBBE1FA2C4}"/>
              </a:ext>
            </a:extLst>
          </p:cNvPr>
          <p:cNvSpPr txBox="1"/>
          <p:nvPr/>
        </p:nvSpPr>
        <p:spPr>
          <a:xfrm>
            <a:off x="12888" y="6053885"/>
            <a:ext cx="12179112" cy="523220"/>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600"/>
              <a:buFont typeface="Arial"/>
              <a:buNone/>
            </a:pPr>
            <a:r>
              <a:rPr lang="en-US" sz="2800" b="0" i="0" u="none" strike="noStrike" cap="none" dirty="0">
                <a:solidFill>
                  <a:schemeClr val="accent2">
                    <a:lumMod val="75000"/>
                  </a:schemeClr>
                </a:solidFill>
                <a:latin typeface="Arial"/>
                <a:ea typeface="Arial"/>
                <a:cs typeface="Arial"/>
                <a:sym typeface="Arial"/>
              </a:rPr>
              <a:t>www.mechildrenstrust.org</a:t>
            </a:r>
          </a:p>
        </p:txBody>
      </p:sp>
      <p:pic>
        <p:nvPicPr>
          <p:cNvPr id="4" name="Picture 3">
            <a:extLst>
              <a:ext uri="{FF2B5EF4-FFF2-40B4-BE49-F238E27FC236}">
                <a16:creationId xmlns:a16="http://schemas.microsoft.com/office/drawing/2014/main" id="{17104FB0-B344-AE11-5975-4B85A3C2AD90}"/>
              </a:ext>
            </a:extLst>
          </p:cNvPr>
          <p:cNvPicPr>
            <a:picLocks noChangeAspect="1"/>
          </p:cNvPicPr>
          <p:nvPr/>
        </p:nvPicPr>
        <p:blipFill rotWithShape="1">
          <a:blip r:embed="rId3"/>
          <a:srcRect l="54100" t="15442" r="1400" b="6989"/>
          <a:stretch/>
        </p:blipFill>
        <p:spPr>
          <a:xfrm>
            <a:off x="512064" y="0"/>
            <a:ext cx="11512730" cy="6053885"/>
          </a:xfrm>
          <a:prstGeom prst="rect">
            <a:avLst/>
          </a:prstGeom>
        </p:spPr>
      </p:pic>
      <p:sp>
        <p:nvSpPr>
          <p:cNvPr id="6" name="Rectangle 5">
            <a:extLst>
              <a:ext uri="{FF2B5EF4-FFF2-40B4-BE49-F238E27FC236}">
                <a16:creationId xmlns:a16="http://schemas.microsoft.com/office/drawing/2014/main" id="{910EDF69-084C-A4E9-6169-4392FC89890E}"/>
              </a:ext>
            </a:extLst>
          </p:cNvPr>
          <p:cNvSpPr/>
          <p:nvPr/>
        </p:nvSpPr>
        <p:spPr>
          <a:xfrm>
            <a:off x="5974080" y="414528"/>
            <a:ext cx="1316736" cy="38958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C00000"/>
                </a:solidFill>
              </a:ln>
            </a:endParaRPr>
          </a:p>
        </p:txBody>
      </p:sp>
    </p:spTree>
    <p:extLst>
      <p:ext uri="{BB962C8B-B14F-4D97-AF65-F5344CB8AC3E}">
        <p14:creationId xmlns:p14="http://schemas.microsoft.com/office/powerpoint/2010/main" val="261956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BA736-43EE-4F8B-9774-AC458961D09D}"/>
              </a:ext>
            </a:extLst>
          </p:cNvPr>
          <p:cNvPicPr>
            <a:picLocks noChangeAspect="1"/>
          </p:cNvPicPr>
          <p:nvPr/>
        </p:nvPicPr>
        <p:blipFill rotWithShape="1">
          <a:blip r:embed="rId3"/>
          <a:srcRect l="56331" t="15759" r="1559" b="5436"/>
          <a:stretch/>
        </p:blipFill>
        <p:spPr>
          <a:xfrm>
            <a:off x="472105" y="359142"/>
            <a:ext cx="11247790" cy="6349761"/>
          </a:xfrm>
          <a:prstGeom prst="rect">
            <a:avLst/>
          </a:prstGeom>
        </p:spPr>
      </p:pic>
      <p:sp>
        <p:nvSpPr>
          <p:cNvPr id="4" name="Rectangle 3">
            <a:extLst>
              <a:ext uri="{FF2B5EF4-FFF2-40B4-BE49-F238E27FC236}">
                <a16:creationId xmlns:a16="http://schemas.microsoft.com/office/drawing/2014/main" id="{B65EA47D-D61B-576B-AF6F-816BA633601C}"/>
              </a:ext>
            </a:extLst>
          </p:cNvPr>
          <p:cNvSpPr/>
          <p:nvPr/>
        </p:nvSpPr>
        <p:spPr>
          <a:xfrm>
            <a:off x="858223" y="5401056"/>
            <a:ext cx="2287313" cy="12192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667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16322-3111-9B85-C56D-1DC40F660091}"/>
              </a:ext>
            </a:extLst>
          </p:cNvPr>
          <p:cNvPicPr>
            <a:picLocks noChangeAspect="1"/>
          </p:cNvPicPr>
          <p:nvPr/>
        </p:nvPicPr>
        <p:blipFill rotWithShape="1">
          <a:blip r:embed="rId4"/>
          <a:srcRect l="66307" t="13918" r="675" b="5079"/>
          <a:stretch/>
        </p:blipFill>
        <p:spPr>
          <a:xfrm>
            <a:off x="1271155" y="55440"/>
            <a:ext cx="9116792" cy="6747119"/>
          </a:xfrm>
          <a:prstGeom prst="rect">
            <a:avLst/>
          </a:prstGeom>
        </p:spPr>
      </p:pic>
      <p:sp>
        <p:nvSpPr>
          <p:cNvPr id="9" name="Rectangle 8">
            <a:extLst>
              <a:ext uri="{FF2B5EF4-FFF2-40B4-BE49-F238E27FC236}">
                <a16:creationId xmlns:a16="http://schemas.microsoft.com/office/drawing/2014/main" id="{E74D6CB0-9657-9746-5564-EA9516F8F584}"/>
              </a:ext>
            </a:extLst>
          </p:cNvPr>
          <p:cNvSpPr/>
          <p:nvPr/>
        </p:nvSpPr>
        <p:spPr>
          <a:xfrm>
            <a:off x="1911956" y="1825334"/>
            <a:ext cx="3478305" cy="5033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7FB1F1-AEAD-01D5-EB69-AD371755E2AC}"/>
              </a:ext>
            </a:extLst>
          </p:cNvPr>
          <p:cNvSpPr/>
          <p:nvPr/>
        </p:nvSpPr>
        <p:spPr>
          <a:xfrm>
            <a:off x="1911956" y="2601518"/>
            <a:ext cx="3783105" cy="675409"/>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33DCCD6B-CB0D-4C9E-8C9F-2F98F7693C5A}"/>
              </a:ext>
            </a:extLst>
          </p:cNvPr>
          <p:cNvSpPr/>
          <p:nvPr/>
        </p:nvSpPr>
        <p:spPr>
          <a:xfrm>
            <a:off x="5636330" y="1502605"/>
            <a:ext cx="1165411" cy="645459"/>
          </a:xfrm>
          <a:prstGeom prst="lef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Left 5">
            <a:extLst>
              <a:ext uri="{FF2B5EF4-FFF2-40B4-BE49-F238E27FC236}">
                <a16:creationId xmlns:a16="http://schemas.microsoft.com/office/drawing/2014/main" id="{A2DEC842-6AAC-4DCB-A20E-874F60C1ED18}"/>
              </a:ext>
            </a:extLst>
          </p:cNvPr>
          <p:cNvSpPr/>
          <p:nvPr/>
        </p:nvSpPr>
        <p:spPr>
          <a:xfrm>
            <a:off x="5829551" y="2649682"/>
            <a:ext cx="1165411" cy="645459"/>
          </a:xfrm>
          <a:prstGeom prst="lef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70DEBB-0A02-9AD5-0324-B332DE2C7149}"/>
              </a:ext>
            </a:extLst>
          </p:cNvPr>
          <p:cNvSpPr/>
          <p:nvPr/>
        </p:nvSpPr>
        <p:spPr>
          <a:xfrm>
            <a:off x="5898721" y="207819"/>
            <a:ext cx="2192482"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02292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35BF3AEE-A026-4B22-BAFA-C6931CB858E3}"/>
              </a:ext>
            </a:extLst>
          </p:cNvPr>
          <p:cNvSpPr txBox="1">
            <a:spLocks/>
          </p:cNvSpPr>
          <p:nvPr/>
        </p:nvSpPr>
        <p:spPr bwMode="auto">
          <a:xfrm>
            <a:off x="256572" y="313329"/>
            <a:ext cx="11678856" cy="62313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609585" rtl="0" fontAlgn="base">
              <a:spcBef>
                <a:spcPct val="20000"/>
              </a:spcBef>
              <a:spcAft>
                <a:spcPct val="0"/>
              </a:spcAft>
              <a:buFontTx/>
              <a:buNone/>
              <a:defRPr sz="3200" b="0" i="0" kern="1200">
                <a:solidFill>
                  <a:srgbClr val="002060"/>
                </a:solidFill>
                <a:latin typeface="+mn-lt"/>
                <a:ea typeface="+mn-ea"/>
                <a:cs typeface="Arial" panose="020B0604020202020204" pitchFamily="34" charset="0"/>
              </a:defRPr>
            </a:lvl1pPr>
            <a:lvl2pPr marL="1066773" indent="-457189" algn="l" defTabSz="609585" rtl="0" fontAlgn="base">
              <a:spcBef>
                <a:spcPct val="20000"/>
              </a:spcBef>
              <a:spcAft>
                <a:spcPct val="0"/>
              </a:spcAft>
              <a:buFont typeface="Arial" panose="020B0604020202020204" pitchFamily="34" charset="0"/>
              <a:buChar char="•"/>
              <a:defRPr sz="2667" b="0" i="0" kern="1200">
                <a:solidFill>
                  <a:srgbClr val="002060"/>
                </a:solidFill>
                <a:latin typeface="+mn-lt"/>
                <a:ea typeface="+mn-ea"/>
                <a:cs typeface="Arial" panose="020B0604020202020204" pitchFamily="34" charset="0"/>
              </a:defRPr>
            </a:lvl2pPr>
            <a:lvl3pPr marL="1676358" indent="-457189"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3pPr>
            <a:lvl4pPr marL="2209745" indent="-380990" algn="l" defTabSz="609585" rtl="0" fontAlgn="base">
              <a:spcBef>
                <a:spcPct val="20000"/>
              </a:spcBef>
              <a:spcAft>
                <a:spcPct val="0"/>
              </a:spcAft>
              <a:buFont typeface="Arial" panose="020B0604020202020204" pitchFamily="34" charset="0"/>
              <a:buChar char="•"/>
              <a:defRPr sz="2400" b="0" i="0" kern="1200">
                <a:solidFill>
                  <a:srgbClr val="002060"/>
                </a:solidFill>
                <a:latin typeface="+mn-lt"/>
                <a:ea typeface="+mn-ea"/>
                <a:cs typeface="Arial" panose="020B0604020202020204" pitchFamily="34" charset="0"/>
              </a:defRPr>
            </a:lvl4pPr>
            <a:lvl5pPr marL="2819330" indent="-380990" algn="l" defTabSz="609585" rtl="0" fontAlgn="base">
              <a:spcBef>
                <a:spcPct val="20000"/>
              </a:spcBef>
              <a:spcAft>
                <a:spcPct val="0"/>
              </a:spcAft>
              <a:buFont typeface="Arial" panose="020B0604020202020204" pitchFamily="34" charset="0"/>
              <a:buChar char="•"/>
              <a:defRPr sz="2133" b="0" i="0" kern="1200">
                <a:solidFill>
                  <a:srgbClr val="002060"/>
                </a:solidFill>
                <a:latin typeface="+mn-lt"/>
                <a:ea typeface="+mn-ea"/>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l">
              <a:defRPr/>
            </a:pPr>
            <a:r>
              <a:rPr lang="en-US" sz="2800" b="1" dirty="0">
                <a:solidFill>
                  <a:schemeClr val="tx1">
                    <a:lumMod val="65000"/>
                    <a:lumOff val="35000"/>
                  </a:schemeClr>
                </a:solidFill>
              </a:rPr>
              <a:t>Center for the Study of Social Policy (CSSP) has developed materials to help support implementation and explain why building protective factors in families should be important to multiple disciplines including:</a:t>
            </a:r>
          </a:p>
          <a:p>
            <a:pPr marL="1066773" indent="-457200" algn="l">
              <a:buFont typeface="Arial" panose="020B0604020202020204" pitchFamily="34" charset="0"/>
              <a:buChar char="•"/>
              <a:defRPr/>
            </a:pPr>
            <a:r>
              <a:rPr lang="en-US" sz="2800" b="1" dirty="0">
                <a:solidFill>
                  <a:schemeClr val="tx1">
                    <a:lumMod val="65000"/>
                    <a:lumOff val="35000"/>
                  </a:schemeClr>
                </a:solidFill>
              </a:rPr>
              <a:t>Early Childhood Education</a:t>
            </a:r>
          </a:p>
          <a:p>
            <a:pPr marL="1066773" indent="-457200" algn="l">
              <a:buFont typeface="Arial" panose="020B0604020202020204" pitchFamily="34" charset="0"/>
              <a:buChar char="•"/>
              <a:defRPr/>
            </a:pPr>
            <a:r>
              <a:rPr lang="en-US" sz="2800" b="1" dirty="0">
                <a:solidFill>
                  <a:schemeClr val="tx1">
                    <a:lumMod val="65000"/>
                    <a:lumOff val="35000"/>
                  </a:schemeClr>
                </a:solidFill>
              </a:rPr>
              <a:t>Child Abuse Prevention</a:t>
            </a:r>
          </a:p>
          <a:p>
            <a:pPr marL="1066773" indent="-457200" algn="l">
              <a:buFont typeface="Arial" panose="020B0604020202020204" pitchFamily="34" charset="0"/>
              <a:buChar char="•"/>
              <a:defRPr/>
            </a:pPr>
            <a:r>
              <a:rPr lang="en-US" sz="2800" b="1" dirty="0">
                <a:solidFill>
                  <a:schemeClr val="tx1">
                    <a:lumMod val="65000"/>
                    <a:lumOff val="35000"/>
                  </a:schemeClr>
                </a:solidFill>
              </a:rPr>
              <a:t>Child Welfare</a:t>
            </a:r>
          </a:p>
          <a:p>
            <a:pPr marL="1066773" indent="-457200" algn="l">
              <a:buFont typeface="Arial" panose="020B0604020202020204" pitchFamily="34" charset="0"/>
              <a:buChar char="•"/>
              <a:defRPr/>
            </a:pPr>
            <a:r>
              <a:rPr lang="en-US" sz="2800" b="1" dirty="0">
                <a:solidFill>
                  <a:schemeClr val="tx1">
                    <a:lumMod val="65000"/>
                    <a:lumOff val="35000"/>
                  </a:schemeClr>
                </a:solidFill>
              </a:rPr>
              <a:t>Foster Parents</a:t>
            </a:r>
          </a:p>
          <a:p>
            <a:pPr marL="1066773" indent="-457200" algn="l">
              <a:buFont typeface="Arial" panose="020B0604020202020204" pitchFamily="34" charset="0"/>
              <a:buChar char="•"/>
              <a:defRPr/>
            </a:pPr>
            <a:r>
              <a:rPr lang="en-US" sz="2800" b="1" dirty="0">
                <a:solidFill>
                  <a:schemeClr val="tx1">
                    <a:lumMod val="65000"/>
                    <a:lumOff val="35000"/>
                  </a:schemeClr>
                </a:solidFill>
              </a:rPr>
              <a:t>Kinship Providers</a:t>
            </a:r>
          </a:p>
          <a:p>
            <a:pPr marL="1066773" indent="-457200" algn="l">
              <a:buFont typeface="Arial" panose="020B0604020202020204" pitchFamily="34" charset="0"/>
              <a:buChar char="•"/>
              <a:defRPr/>
            </a:pPr>
            <a:r>
              <a:rPr lang="en-US" sz="2800" b="1" dirty="0">
                <a:solidFill>
                  <a:schemeClr val="tx1">
                    <a:lumMod val="65000"/>
                    <a:lumOff val="35000"/>
                  </a:schemeClr>
                </a:solidFill>
              </a:rPr>
              <a:t>Community Based Family Serving Organizations</a:t>
            </a:r>
          </a:p>
          <a:p>
            <a:pPr marL="1066773" indent="-457200" algn="l">
              <a:buFont typeface="Arial" panose="020B0604020202020204" pitchFamily="34" charset="0"/>
              <a:buChar char="•"/>
              <a:defRPr/>
            </a:pPr>
            <a:r>
              <a:rPr lang="en-US" sz="2800" b="1" dirty="0">
                <a:solidFill>
                  <a:schemeClr val="tx1">
                    <a:lumMod val="65000"/>
                    <a:lumOff val="35000"/>
                  </a:schemeClr>
                </a:solidFill>
              </a:rPr>
              <a:t>Businesses</a:t>
            </a:r>
          </a:p>
          <a:p>
            <a:pPr marL="1066773" indent="-457200" algn="l">
              <a:buFont typeface="Arial" panose="020B0604020202020204" pitchFamily="34" charset="0"/>
              <a:buChar char="•"/>
              <a:defRPr/>
            </a:pPr>
            <a:r>
              <a:rPr lang="en-US" sz="2800" b="1" dirty="0">
                <a:solidFill>
                  <a:schemeClr val="tx1">
                    <a:lumMod val="65000"/>
                    <a:lumOff val="35000"/>
                  </a:schemeClr>
                </a:solidFill>
              </a:rPr>
              <a:t>Educators</a:t>
            </a:r>
          </a:p>
          <a:p>
            <a:pPr marL="1066773" indent="-457200" algn="l">
              <a:buFont typeface="Arial" panose="020B0604020202020204" pitchFamily="34" charset="0"/>
              <a:buChar char="•"/>
              <a:defRPr/>
            </a:pPr>
            <a:r>
              <a:rPr lang="en-US" sz="2800" b="1" dirty="0">
                <a:solidFill>
                  <a:schemeClr val="tx1">
                    <a:lumMod val="65000"/>
                    <a:lumOff val="35000"/>
                  </a:schemeClr>
                </a:solidFill>
              </a:rPr>
              <a:t>Primary Health Partners</a:t>
            </a:r>
          </a:p>
          <a:p>
            <a:pPr algn="l">
              <a:defRPr/>
            </a:pPr>
            <a:endParaRPr lang="en-US" sz="2800" dirty="0"/>
          </a:p>
        </p:txBody>
      </p:sp>
    </p:spTree>
    <p:extLst>
      <p:ext uri="{BB962C8B-B14F-4D97-AF65-F5344CB8AC3E}">
        <p14:creationId xmlns:p14="http://schemas.microsoft.com/office/powerpoint/2010/main" val="3764370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0D4D8"/>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1941" y="447171"/>
            <a:ext cx="3457575" cy="447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0432" y="260176"/>
            <a:ext cx="4158811" cy="5378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5" name="Picture 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669020">
            <a:off x="3179646" y="923652"/>
            <a:ext cx="3746260" cy="483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7" name="Picture 7"/>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386068">
            <a:off x="3909902" y="1909881"/>
            <a:ext cx="3484268" cy="45074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8" name="Picture 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rot="-1039391">
            <a:off x="5852922" y="2245141"/>
            <a:ext cx="3224563" cy="419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9"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356173">
            <a:off x="7861177" y="1700541"/>
            <a:ext cx="3508276" cy="4541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802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oom Polling: How to Create a Poll in Zoom Meetings - All Things How">
            <a:extLst>
              <a:ext uri="{FF2B5EF4-FFF2-40B4-BE49-F238E27FC236}">
                <a16:creationId xmlns:a16="http://schemas.microsoft.com/office/drawing/2014/main" id="{B690FF16-C59D-A8D4-650A-4AF7BF6420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857"/>
          <a:stretch/>
        </p:blipFill>
        <p:spPr bwMode="auto">
          <a:xfrm>
            <a:off x="743712" y="890016"/>
            <a:ext cx="10925763" cy="486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08075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CDDD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6012" y="176667"/>
            <a:ext cx="10673988" cy="646331"/>
          </a:xfrm>
        </p:spPr>
        <p:txBody>
          <a:bodyPr/>
          <a:lstStyle/>
          <a:p>
            <a:r>
              <a:rPr lang="en-US" sz="4000" b="1" dirty="0">
                <a:solidFill>
                  <a:schemeClr val="bg2">
                    <a:lumMod val="25000"/>
                  </a:schemeClr>
                </a:solidFill>
                <a:latin typeface="+mn-lt"/>
              </a:rPr>
              <a:t>Four Program Self-Assessments</a:t>
            </a:r>
          </a:p>
        </p:txBody>
      </p:sp>
      <p:pic>
        <p:nvPicPr>
          <p:cNvPr id="18" name="Content Placeholder 1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68339" y="1171247"/>
            <a:ext cx="7511861" cy="5095558"/>
          </a:xfrm>
        </p:spPr>
      </p:pic>
    </p:spTree>
    <p:extLst>
      <p:ext uri="{BB962C8B-B14F-4D97-AF65-F5344CB8AC3E}">
        <p14:creationId xmlns:p14="http://schemas.microsoft.com/office/powerpoint/2010/main" val="36807592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Architectural Photography of Playground">
            <a:extLst>
              <a:ext uri="{FF2B5EF4-FFF2-40B4-BE49-F238E27FC236}">
                <a16:creationId xmlns:a16="http://schemas.microsoft.com/office/drawing/2014/main" id="{40F3FDD6-C193-4F76-8C4A-0F1C7AB8C1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46" b="8509"/>
          <a:stretch/>
        </p:blipFill>
        <p:spPr bwMode="auto">
          <a:xfrm>
            <a:off x="-50800" y="-115261"/>
            <a:ext cx="12293600" cy="69732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C354B93-7597-46DE-A872-58F90B0BB543}"/>
              </a:ext>
            </a:extLst>
          </p:cNvPr>
          <p:cNvSpPr/>
          <p:nvPr/>
        </p:nvSpPr>
        <p:spPr>
          <a:xfrm>
            <a:off x="-50800" y="-115262"/>
            <a:ext cx="12395200" cy="6973261"/>
          </a:xfrm>
          <a:prstGeom prst="rect">
            <a:avLst/>
          </a:prstGeom>
          <a:solidFill>
            <a:srgbClr val="C4CCD9">
              <a:alpha val="7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7ED7974-3BC2-426A-8DDA-73ECFDC24846}"/>
              </a:ext>
            </a:extLst>
          </p:cNvPr>
          <p:cNvGrpSpPr/>
          <p:nvPr/>
        </p:nvGrpSpPr>
        <p:grpSpPr>
          <a:xfrm>
            <a:off x="-50800" y="1917700"/>
            <a:ext cx="12293600" cy="4185761"/>
            <a:chOff x="0" y="2088564"/>
            <a:chExt cx="12293600" cy="4185761"/>
          </a:xfrm>
          <a:solidFill>
            <a:srgbClr val="D0D4D8"/>
          </a:solidFill>
        </p:grpSpPr>
        <p:sp>
          <p:nvSpPr>
            <p:cNvPr id="6" name="Text Box 8">
              <a:extLst>
                <a:ext uri="{FF2B5EF4-FFF2-40B4-BE49-F238E27FC236}">
                  <a16:creationId xmlns:a16="http://schemas.microsoft.com/office/drawing/2014/main" id="{1AE12CF5-5907-483B-BABA-61CED0EF16A8}"/>
                </a:ext>
              </a:extLst>
            </p:cNvPr>
            <p:cNvSpPr txBox="1">
              <a:spLocks noChangeArrowheads="1"/>
            </p:cNvSpPr>
            <p:nvPr/>
          </p:nvSpPr>
          <p:spPr bwMode="auto">
            <a:xfrm>
              <a:off x="0" y="2796450"/>
              <a:ext cx="12293600" cy="3477875"/>
            </a:xfrm>
            <a:prstGeom prst="rect">
              <a:avLst/>
            </a:prstGeom>
            <a:grp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marL="342900" indent="-342900">
                <a:spcBef>
                  <a:spcPct val="50000"/>
                </a:spcBef>
              </a:pPr>
              <a:r>
                <a:rPr lang="en-US" sz="2000" dirty="0">
                  <a:latin typeface="+mn-lt"/>
                  <a:cs typeface="Arial" panose="020B0604020202020204" pitchFamily="34" charset="0"/>
                </a:rPr>
                <a:t>Key implementation tool for programs adopting a Protective Factor Approach for Strengthening Families</a:t>
              </a:r>
            </a:p>
            <a:p>
              <a:pPr marL="342900" indent="-342900">
                <a:spcBef>
                  <a:spcPct val="50000"/>
                </a:spcBef>
              </a:pPr>
              <a:r>
                <a:rPr lang="en-US" sz="2000" dirty="0">
                  <a:latin typeface="+mn-lt"/>
                  <a:cs typeface="Arial" panose="020B0604020202020204" pitchFamily="34" charset="0"/>
                </a:rPr>
                <a:t>Helps programs identify “small but significant changes” that enhance their ability to build protective factors</a:t>
              </a:r>
            </a:p>
            <a:p>
              <a:pPr marL="342900" indent="-342900">
                <a:spcBef>
                  <a:spcPct val="50000"/>
                </a:spcBef>
              </a:pPr>
              <a:r>
                <a:rPr lang="en-US" sz="2000" dirty="0">
                  <a:latin typeface="+mn-lt"/>
                  <a:cs typeface="Arial" panose="020B0604020202020204" pitchFamily="34" charset="0"/>
                </a:rPr>
                <a:t>Designed to be used flexibly and to lead you to a concrete action plan</a:t>
              </a:r>
            </a:p>
            <a:p>
              <a:pPr marL="342900" indent="-342900">
                <a:spcBef>
                  <a:spcPct val="50000"/>
                </a:spcBef>
              </a:pPr>
              <a:r>
                <a:rPr lang="en-US" sz="2000" dirty="0">
                  <a:latin typeface="+mn-lt"/>
                  <a:cs typeface="Arial" panose="020B0604020202020204" pitchFamily="34" charset="0"/>
                </a:rPr>
                <a:t>Helps programs identify strengths &amp; areas to focus</a:t>
              </a:r>
            </a:p>
            <a:p>
              <a:pPr marL="342900" indent="-342900">
                <a:spcBef>
                  <a:spcPct val="50000"/>
                </a:spcBef>
              </a:pPr>
              <a:r>
                <a:rPr lang="en-US" sz="2000" dirty="0">
                  <a:latin typeface="+mn-lt"/>
                  <a:cs typeface="Arial" panose="020B0604020202020204" pitchFamily="34" charset="0"/>
                </a:rPr>
                <a:t>Not an evaluation tool but a tool for continuous improvement</a:t>
              </a:r>
            </a:p>
            <a:p>
              <a:pPr marL="342900" indent="-342900">
                <a:spcBef>
                  <a:spcPct val="50000"/>
                </a:spcBef>
              </a:pPr>
              <a:r>
                <a:rPr lang="en-US" sz="2000" dirty="0">
                  <a:latin typeface="+mn-lt"/>
                  <a:cs typeface="Arial" panose="020B0604020202020204" pitchFamily="34" charset="0"/>
                </a:rPr>
                <a:t>Organized around the five protective factors and the everyday actions to help families build them. </a:t>
              </a:r>
            </a:p>
            <a:p>
              <a:pPr>
                <a:spcBef>
                  <a:spcPct val="50000"/>
                </a:spcBef>
                <a:buNone/>
              </a:pPr>
              <a:endParaRPr lang="en-US" sz="2000" dirty="0">
                <a:latin typeface="+mn-lt"/>
                <a:cs typeface="Arial" panose="020B0604020202020204" pitchFamily="34" charset="0"/>
              </a:endParaRPr>
            </a:p>
          </p:txBody>
        </p:sp>
        <p:sp>
          <p:nvSpPr>
            <p:cNvPr id="7" name="Text Box 2">
              <a:extLst>
                <a:ext uri="{FF2B5EF4-FFF2-40B4-BE49-F238E27FC236}">
                  <a16:creationId xmlns:a16="http://schemas.microsoft.com/office/drawing/2014/main" id="{CD40418C-A471-4B53-83DD-70B6714F1CC4}"/>
                </a:ext>
              </a:extLst>
            </p:cNvPr>
            <p:cNvSpPr txBox="1">
              <a:spLocks noChangeArrowheads="1"/>
            </p:cNvSpPr>
            <p:nvPr/>
          </p:nvSpPr>
          <p:spPr bwMode="auto">
            <a:xfrm>
              <a:off x="0" y="2088564"/>
              <a:ext cx="12268200" cy="707886"/>
            </a:xfrm>
            <a:prstGeom prst="rect">
              <a:avLst/>
            </a:prstGeom>
            <a:grp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defRPr>
              </a:lvl9pPr>
            </a:lstStyle>
            <a:p>
              <a:pPr algn="ctr">
                <a:spcBef>
                  <a:spcPct val="50000"/>
                </a:spcBef>
                <a:buFont typeface="Arial" panose="020B0604020202020204" pitchFamily="34" charset="0"/>
                <a:buNone/>
              </a:pPr>
              <a:r>
                <a:rPr lang="en-US" sz="4000" b="1" dirty="0">
                  <a:latin typeface="+mn-lt"/>
                  <a:cs typeface="Arial" panose="020B0604020202020204" pitchFamily="34" charset="0"/>
                </a:rPr>
                <a:t>About the Self-Assessment </a:t>
              </a:r>
              <a:endParaRPr lang="en-US" sz="4000" b="1" dirty="0">
                <a:latin typeface="+mn-lt"/>
              </a:endParaRPr>
            </a:p>
          </p:txBody>
        </p:sp>
      </p:grpSp>
    </p:spTree>
    <p:extLst>
      <p:ext uri="{BB962C8B-B14F-4D97-AF65-F5344CB8AC3E}">
        <p14:creationId xmlns:p14="http://schemas.microsoft.com/office/powerpoint/2010/main" val="26563081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en at the Meeting">
            <a:extLst>
              <a:ext uri="{FF2B5EF4-FFF2-40B4-BE49-F238E27FC236}">
                <a16:creationId xmlns:a16="http://schemas.microsoft.com/office/drawing/2014/main" id="{44080E0B-89A7-45A8-BE81-4CF541EC63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310"/>
          <a:stretch/>
        </p:blipFill>
        <p:spPr bwMode="auto">
          <a:xfrm>
            <a:off x="5173493" y="0"/>
            <a:ext cx="6929607"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92DDE32-3698-46E9-9CB8-3EC9F8D3CE64}"/>
              </a:ext>
            </a:extLst>
          </p:cNvPr>
          <p:cNvSpPr/>
          <p:nvPr/>
        </p:nvSpPr>
        <p:spPr>
          <a:xfrm>
            <a:off x="0" y="0"/>
            <a:ext cx="12172950" cy="6858000"/>
          </a:xfrm>
          <a:prstGeom prst="rect">
            <a:avLst/>
          </a:prstGeom>
          <a:solidFill>
            <a:srgbClr val="C4CCD9">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9050" y="3429000"/>
            <a:ext cx="12172950" cy="2727926"/>
          </a:xfrm>
          <a:solidFill>
            <a:srgbClr val="C4CCD9">
              <a:alpha val="81000"/>
            </a:srgbClr>
          </a:solidFill>
        </p:spPr>
        <p:txBody>
          <a:bodyPr/>
          <a:lstStyle/>
          <a:p>
            <a:pPr marL="342900" indent="-342900">
              <a:buFont typeface="Arial" panose="020B0604020202020204" pitchFamily="34" charset="0"/>
              <a:buChar char="•"/>
            </a:pPr>
            <a:r>
              <a:rPr lang="en-US" dirty="0"/>
              <a:t>Create a Self-Assessment team (administrators, practitioners, parents)</a:t>
            </a:r>
          </a:p>
          <a:p>
            <a:pPr marL="342900" indent="-342900">
              <a:buFont typeface="Arial" panose="020B0604020202020204" pitchFamily="34" charset="0"/>
              <a:buChar char="•"/>
            </a:pPr>
            <a:r>
              <a:rPr lang="en-US" dirty="0"/>
              <a:t>Fill-out the Self-Assessment individually</a:t>
            </a:r>
          </a:p>
          <a:p>
            <a:pPr marL="342900" indent="-342900">
              <a:buFont typeface="Arial" panose="020B0604020202020204" pitchFamily="34" charset="0"/>
              <a:buChar char="•"/>
            </a:pPr>
            <a:r>
              <a:rPr lang="en-US" dirty="0"/>
              <a:t>Convene to share and compare responses</a:t>
            </a:r>
          </a:p>
          <a:p>
            <a:pPr marL="342900" indent="-342900">
              <a:buFont typeface="Arial" panose="020B0604020202020204" pitchFamily="34" charset="0"/>
              <a:buChar char="•"/>
            </a:pPr>
            <a:r>
              <a:rPr lang="en-US" dirty="0"/>
              <a:t>Fill out a “group consensus” Self-Assessment </a:t>
            </a:r>
          </a:p>
          <a:p>
            <a:endParaRPr lang="en-US" dirty="0"/>
          </a:p>
          <a:p>
            <a:endParaRPr lang="en-US" dirty="0"/>
          </a:p>
        </p:txBody>
      </p:sp>
      <p:sp>
        <p:nvSpPr>
          <p:cNvPr id="2" name="Title 1"/>
          <p:cNvSpPr>
            <a:spLocks noGrp="1"/>
          </p:cNvSpPr>
          <p:nvPr>
            <p:ph type="title"/>
          </p:nvPr>
        </p:nvSpPr>
        <p:spPr>
          <a:xfrm>
            <a:off x="281940" y="224409"/>
            <a:ext cx="10515600" cy="1325563"/>
          </a:xfrm>
        </p:spPr>
        <p:txBody>
          <a:bodyPr/>
          <a:lstStyle/>
          <a:p>
            <a:r>
              <a:rPr lang="en-US" b="1" dirty="0">
                <a:latin typeface="+mn-lt"/>
              </a:rPr>
              <a:t>Completing the Self-Assessment</a:t>
            </a:r>
          </a:p>
        </p:txBody>
      </p:sp>
    </p:spTree>
    <p:extLst>
      <p:ext uri="{BB962C8B-B14F-4D97-AF65-F5344CB8AC3E}">
        <p14:creationId xmlns:p14="http://schemas.microsoft.com/office/powerpoint/2010/main" val="10746468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8A317C-50C7-4CC0-A41C-00A618AF9BDD}"/>
              </a:ext>
            </a:extLst>
          </p:cNvPr>
          <p:cNvPicPr>
            <a:picLocks noChangeAspect="1"/>
          </p:cNvPicPr>
          <p:nvPr/>
        </p:nvPicPr>
        <p:blipFill rotWithShape="1">
          <a:blip r:embed="rId3"/>
          <a:srcRect l="69215" t="16851" r="16625" b="23757"/>
          <a:stretch/>
        </p:blipFill>
        <p:spPr>
          <a:xfrm>
            <a:off x="624693" y="129956"/>
            <a:ext cx="3813285" cy="429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6E8E0F59-9F8F-4E72-AFA0-A0B55E53F7C6}"/>
              </a:ext>
            </a:extLst>
          </p:cNvPr>
          <p:cNvPicPr>
            <a:picLocks noChangeAspect="1"/>
          </p:cNvPicPr>
          <p:nvPr/>
        </p:nvPicPr>
        <p:blipFill rotWithShape="1">
          <a:blip r:embed="rId4"/>
          <a:srcRect l="69229" t="17997" r="16873" b="20994"/>
          <a:stretch/>
        </p:blipFill>
        <p:spPr>
          <a:xfrm>
            <a:off x="1326648" y="938457"/>
            <a:ext cx="3662481" cy="4316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C8CC4A52-DF68-434F-B7BE-EE5FCC3B5EA0}"/>
              </a:ext>
            </a:extLst>
          </p:cNvPr>
          <p:cNvPicPr>
            <a:picLocks noChangeAspect="1"/>
          </p:cNvPicPr>
          <p:nvPr/>
        </p:nvPicPr>
        <p:blipFill rotWithShape="1">
          <a:blip r:embed="rId5"/>
          <a:srcRect l="69475" t="18190" r="16851" b="22279"/>
          <a:stretch/>
        </p:blipFill>
        <p:spPr>
          <a:xfrm>
            <a:off x="2017425" y="1641498"/>
            <a:ext cx="3673659" cy="429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2518FC0-DAB3-4280-93D8-DB431948F7D9}"/>
              </a:ext>
            </a:extLst>
          </p:cNvPr>
          <p:cNvPicPr>
            <a:picLocks noChangeAspect="1"/>
          </p:cNvPicPr>
          <p:nvPr/>
        </p:nvPicPr>
        <p:blipFill rotWithShape="1">
          <a:blip r:embed="rId6"/>
          <a:srcRect l="69203" t="21227" r="17125" b="19004"/>
          <a:stretch/>
        </p:blipFill>
        <p:spPr>
          <a:xfrm>
            <a:off x="2632090" y="2331714"/>
            <a:ext cx="3779336" cy="4435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6B048D69-35C1-4088-A4F7-2EFDE7E1D805}"/>
              </a:ext>
            </a:extLst>
          </p:cNvPr>
          <p:cNvPicPr>
            <a:picLocks noChangeAspect="1"/>
          </p:cNvPicPr>
          <p:nvPr/>
        </p:nvPicPr>
        <p:blipFill rotWithShape="1">
          <a:blip r:embed="rId7"/>
          <a:srcRect l="69240" t="24238" r="16564" b="16438"/>
          <a:stretch/>
        </p:blipFill>
        <p:spPr>
          <a:xfrm>
            <a:off x="7026091" y="2323585"/>
            <a:ext cx="3953658" cy="4435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695097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5B459-1CC8-4D0F-999B-8F63CF3891C8}"/>
              </a:ext>
            </a:extLst>
          </p:cNvPr>
          <p:cNvPicPr>
            <a:picLocks noChangeAspect="1"/>
          </p:cNvPicPr>
          <p:nvPr/>
        </p:nvPicPr>
        <p:blipFill rotWithShape="1">
          <a:blip r:embed="rId3"/>
          <a:srcRect l="69375" t="15607" r="16500" b="4467"/>
          <a:stretch/>
        </p:blipFill>
        <p:spPr>
          <a:xfrm>
            <a:off x="1708887" y="162834"/>
            <a:ext cx="3826842" cy="65323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3A51DAD-4B13-4861-8FD4-A90DE6AC28E1}"/>
              </a:ext>
            </a:extLst>
          </p:cNvPr>
          <p:cNvPicPr>
            <a:picLocks noChangeAspect="1"/>
          </p:cNvPicPr>
          <p:nvPr/>
        </p:nvPicPr>
        <p:blipFill rotWithShape="1">
          <a:blip r:embed="rId4"/>
          <a:srcRect l="33428" t="16843" r="35184" b="10876"/>
          <a:stretch/>
        </p:blipFill>
        <p:spPr>
          <a:xfrm>
            <a:off x="6656273" y="750771"/>
            <a:ext cx="3826842" cy="49570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99719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76EE8-8A47-4A0C-B5F5-C1B0DB4A131F}"/>
              </a:ext>
            </a:extLst>
          </p:cNvPr>
          <p:cNvPicPr>
            <a:picLocks noChangeAspect="1"/>
          </p:cNvPicPr>
          <p:nvPr/>
        </p:nvPicPr>
        <p:blipFill rotWithShape="1">
          <a:blip r:embed="rId3"/>
          <a:srcRect l="66500" t="16851" r="12999" b="6906"/>
          <a:stretch/>
        </p:blipFill>
        <p:spPr>
          <a:xfrm rot="191048">
            <a:off x="7308972" y="1637039"/>
            <a:ext cx="4120897" cy="46234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724B5A7D-E23B-4526-8088-AEF7E67BCC76}"/>
              </a:ext>
            </a:extLst>
          </p:cNvPr>
          <p:cNvPicPr>
            <a:picLocks noChangeAspect="1"/>
          </p:cNvPicPr>
          <p:nvPr/>
        </p:nvPicPr>
        <p:blipFill rotWithShape="1">
          <a:blip r:embed="rId4"/>
          <a:srcRect l="65500" t="16852" r="12875" b="6904"/>
          <a:stretch/>
        </p:blipFill>
        <p:spPr>
          <a:xfrm>
            <a:off x="3060834" y="235678"/>
            <a:ext cx="3877989" cy="41245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8439657-9BEC-4F54-A946-1640ED6F7C6B}"/>
              </a:ext>
            </a:extLst>
          </p:cNvPr>
          <p:cNvPicPr>
            <a:picLocks noChangeAspect="1"/>
          </p:cNvPicPr>
          <p:nvPr/>
        </p:nvPicPr>
        <p:blipFill rotWithShape="1">
          <a:blip r:embed="rId5"/>
          <a:srcRect l="65375" t="16851" r="13000" b="6906"/>
          <a:stretch/>
        </p:blipFill>
        <p:spPr>
          <a:xfrm>
            <a:off x="300023" y="2621292"/>
            <a:ext cx="3761838" cy="4001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25541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4743FF-BD1C-415B-9319-34E6EA162EEB}"/>
              </a:ext>
            </a:extLst>
          </p:cNvPr>
          <p:cNvSpPr>
            <a:spLocks noGrp="1"/>
          </p:cNvSpPr>
          <p:nvPr>
            <p:ph type="sldNum" sz="quarter" idx="12"/>
          </p:nvPr>
        </p:nvSpPr>
        <p:spPr/>
        <p:txBody>
          <a:bodyPr/>
          <a:lstStyle/>
          <a:p>
            <a:fld id="{5AE1514C-5E56-4738-A1FF-4B1CFD2A3E36}" type="slidenum">
              <a:rPr lang="en-US" smtClean="0"/>
              <a:t>56</a:t>
            </a:fld>
            <a:endParaRPr lang="en-US" dirty="0"/>
          </a:p>
        </p:txBody>
      </p:sp>
      <p:sp>
        <p:nvSpPr>
          <p:cNvPr id="3" name="TextBox 2">
            <a:extLst>
              <a:ext uri="{FF2B5EF4-FFF2-40B4-BE49-F238E27FC236}">
                <a16:creationId xmlns:a16="http://schemas.microsoft.com/office/drawing/2014/main" id="{01F258DF-D31E-4C09-BF44-A1CB273754B8}"/>
              </a:ext>
            </a:extLst>
          </p:cNvPr>
          <p:cNvSpPr txBox="1"/>
          <p:nvPr/>
        </p:nvSpPr>
        <p:spPr>
          <a:xfrm>
            <a:off x="8893688" y="3839737"/>
            <a:ext cx="3103178" cy="1477328"/>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Heidi Aakjer, MPA</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Assistant Director &amp; </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Prevention Coordinator</a:t>
            </a:r>
          </a:p>
          <a:p>
            <a:pPr marL="0" marR="0" lvl="0" indent="0" algn="l" rtl="0">
              <a:lnSpc>
                <a:spcPct val="100000"/>
              </a:lnSpc>
              <a:spcBef>
                <a:spcPts val="0"/>
              </a:spcBef>
              <a:spcAft>
                <a:spcPts val="0"/>
              </a:spcAft>
              <a:buClr>
                <a:srgbClr val="000000"/>
              </a:buClr>
              <a:buSzPts val="1400"/>
              <a:buFont typeface="Arial"/>
              <a:buNone/>
            </a:pPr>
            <a:r>
              <a:rPr lang="en-US" sz="1800" b="0" i="0" strike="noStrike" cap="none" dirty="0">
                <a:latin typeface="Calibri" panose="020F0502020204030204" pitchFamily="34" charset="0"/>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t>heidia@mechildrenstrust.org</a:t>
            </a:r>
            <a:endParaRPr lang="en-US" sz="1800" b="0" i="0" strike="noStrike" cap="none" dirty="0">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(207) 623-5120</a:t>
            </a:r>
          </a:p>
        </p:txBody>
      </p:sp>
      <p:pic>
        <p:nvPicPr>
          <p:cNvPr id="6" name="Picture 2" descr="Facebook logo and symbol, meaning, history, PNG">
            <a:extLst>
              <a:ext uri="{FF2B5EF4-FFF2-40B4-BE49-F238E27FC236}">
                <a16:creationId xmlns:a16="http://schemas.microsoft.com/office/drawing/2014/main" id="{A0C82175-32DB-4EFE-8686-7A1628D79154}"/>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470628" y="5739749"/>
            <a:ext cx="808886" cy="5055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E9B2D3-4062-432A-8ADE-68ADA03FF0AE}"/>
              </a:ext>
            </a:extLst>
          </p:cNvPr>
          <p:cNvSpPr txBox="1"/>
          <p:nvPr/>
        </p:nvSpPr>
        <p:spPr>
          <a:xfrm>
            <a:off x="7114095" y="5785540"/>
            <a:ext cx="3103178" cy="646331"/>
          </a:xfrm>
          <a:prstGeom prst="rect">
            <a:avLst/>
          </a:prstGeom>
          <a:noFill/>
        </p:spPr>
        <p:txBody>
          <a:bodyPr wrap="square" rtlCol="0">
            <a:spAutoFit/>
          </a:bodyPr>
          <a:lstStyle/>
          <a:p>
            <a:r>
              <a:rPr lang="en-US" dirty="0" err="1">
                <a:effectLst/>
                <a:latin typeface="Calibri" panose="020F0502020204030204" pitchFamily="34" charset="0"/>
                <a:cs typeface="Calibri" panose="020F0502020204030204" pitchFamily="34" charset="0"/>
              </a:rPr>
              <a:t>MaineChildrensTrust</a:t>
            </a:r>
            <a:endParaRPr lang="en-US"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E17D195-1743-4450-B7BE-10586FBFF045}"/>
              </a:ext>
            </a:extLst>
          </p:cNvPr>
          <p:cNvSpPr txBox="1"/>
          <p:nvPr/>
        </p:nvSpPr>
        <p:spPr>
          <a:xfrm>
            <a:off x="285882" y="3840384"/>
            <a:ext cx="6094520" cy="2308324"/>
          </a:xfrm>
          <a:prstGeom prst="rect">
            <a:avLst/>
          </a:prstGeom>
          <a:noFill/>
        </p:spPr>
        <p:txBody>
          <a:bodyPr wrap="square">
            <a:spAutoFit/>
          </a:bodyPr>
          <a:lstStyle/>
          <a:p>
            <a:pPr algn="l"/>
            <a:r>
              <a:rPr lang="en-US" b="0" i="0" dirty="0">
                <a:effectLst/>
                <a:latin typeface="Calibri" panose="020F0502020204030204" pitchFamily="34" charset="0"/>
                <a:cs typeface="Calibri" panose="020F0502020204030204" pitchFamily="34" charset="0"/>
              </a:rPr>
              <a:t>Christine Theriault, LMSW</a:t>
            </a:r>
          </a:p>
          <a:p>
            <a:pPr algn="l"/>
            <a:r>
              <a:rPr lang="en-US" b="0" i="0" dirty="0">
                <a:effectLst/>
                <a:latin typeface="Calibri" panose="020F0502020204030204" pitchFamily="34" charset="0"/>
                <a:cs typeface="Calibri" panose="020F0502020204030204" pitchFamily="34" charset="0"/>
              </a:rPr>
              <a:t>Family First Prevention Services </a:t>
            </a:r>
            <a:br>
              <a:rPr lang="en-US" b="0" i="0" dirty="0">
                <a:effectLst/>
                <a:latin typeface="Calibri" panose="020F0502020204030204" pitchFamily="34" charset="0"/>
                <a:cs typeface="Calibri" panose="020F0502020204030204" pitchFamily="34" charset="0"/>
              </a:rPr>
            </a:br>
            <a:r>
              <a:rPr lang="en-US" b="0" i="0" dirty="0">
                <a:effectLst/>
                <a:latin typeface="Calibri" panose="020F0502020204030204" pitchFamily="34" charset="0"/>
                <a:cs typeface="Calibri" panose="020F0502020204030204" pitchFamily="34" charset="0"/>
              </a:rPr>
              <a:t>Program Manager</a:t>
            </a:r>
            <a:br>
              <a:rPr lang="en-US" b="0" i="0" dirty="0">
                <a:effectLst/>
                <a:latin typeface="Calibri" panose="020F0502020204030204" pitchFamily="34" charset="0"/>
                <a:cs typeface="Calibri" panose="020F0502020204030204" pitchFamily="34" charset="0"/>
              </a:rPr>
            </a:br>
            <a:endParaRPr lang="en-US" b="0" i="0" dirty="0">
              <a:effectLst/>
              <a:latin typeface="Calibri" panose="020F0502020204030204" pitchFamily="34" charset="0"/>
              <a:cs typeface="Calibri" panose="020F0502020204030204" pitchFamily="34" charset="0"/>
            </a:endParaRPr>
          </a:p>
          <a:p>
            <a:pPr algn="l"/>
            <a:r>
              <a:rPr lang="en-US" b="0" i="0" dirty="0">
                <a:effectLst/>
                <a:latin typeface="Calibri" panose="020F0502020204030204" pitchFamily="34" charset="0"/>
                <a:cs typeface="Calibri" panose="020F0502020204030204" pitchFamily="34" charset="0"/>
              </a:rPr>
              <a:t>Office of Child and Family Services</a:t>
            </a:r>
          </a:p>
          <a:p>
            <a:pPr algn="l"/>
            <a:r>
              <a:rPr lang="en-US" b="0" i="0"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Christine.Theriault@maine.gov</a:t>
            </a:r>
            <a:endParaRPr lang="en-US" b="0" i="0" dirty="0">
              <a:effectLst/>
              <a:latin typeface="Calibri" panose="020F0502020204030204" pitchFamily="34" charset="0"/>
              <a:cs typeface="Calibri" panose="020F0502020204030204" pitchFamily="34" charset="0"/>
            </a:endParaRPr>
          </a:p>
          <a:p>
            <a:pPr algn="l"/>
            <a:r>
              <a:rPr lang="en-US" sz="1800" b="0" i="0" dirty="0">
                <a:effectLst/>
                <a:latin typeface="Calibri" panose="020F0502020204030204" pitchFamily="34" charset="0"/>
                <a:cs typeface="Calibri" panose="020F0502020204030204" pitchFamily="34" charset="0"/>
              </a:rPr>
              <a:t>(207) 624-7914</a:t>
            </a:r>
          </a:p>
          <a:p>
            <a:pPr algn="l"/>
            <a:r>
              <a:rPr lang="en-US" b="0" i="0" dirty="0">
                <a:effectLst/>
                <a:latin typeface="Calibri" panose="020F0502020204030204" pitchFamily="34" charset="0"/>
                <a:cs typeface="Calibri" panose="020F0502020204030204" pitchFamily="34" charset="0"/>
              </a:rPr>
              <a:t>www.maine.gov/dhhs/ocfs</a:t>
            </a:r>
          </a:p>
        </p:txBody>
      </p:sp>
      <p:sp>
        <p:nvSpPr>
          <p:cNvPr id="9" name="Google Shape;100;p1">
            <a:extLst>
              <a:ext uri="{FF2B5EF4-FFF2-40B4-BE49-F238E27FC236}">
                <a16:creationId xmlns:a16="http://schemas.microsoft.com/office/drawing/2014/main" id="{845864BE-B969-4AF6-B7FA-61B2AA1A4E73}"/>
              </a:ext>
            </a:extLst>
          </p:cNvPr>
          <p:cNvSpPr/>
          <p:nvPr/>
        </p:nvSpPr>
        <p:spPr>
          <a:xfrm>
            <a:off x="0" y="0"/>
            <a:ext cx="12192000" cy="2038289"/>
          </a:xfrm>
          <a:prstGeom prst="rect">
            <a:avLst/>
          </a:prstGeom>
          <a:solidFill>
            <a:schemeClr val="bg2">
              <a:lumMod val="75000"/>
            </a:scheme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 name="TextBox 3">
            <a:extLst>
              <a:ext uri="{FF2B5EF4-FFF2-40B4-BE49-F238E27FC236}">
                <a16:creationId xmlns:a16="http://schemas.microsoft.com/office/drawing/2014/main" id="{9323276C-3A4E-4117-9C3F-AFB4A9EC8D44}"/>
              </a:ext>
            </a:extLst>
          </p:cNvPr>
          <p:cNvSpPr txBox="1"/>
          <p:nvPr/>
        </p:nvSpPr>
        <p:spPr>
          <a:xfrm>
            <a:off x="-12887" y="557479"/>
            <a:ext cx="12191999" cy="923330"/>
          </a:xfrm>
          <a:prstGeom prst="rect">
            <a:avLst/>
          </a:prstGeom>
          <a:noFill/>
        </p:spPr>
        <p:txBody>
          <a:bodyPr wrap="square" rtlCol="0">
            <a:spAutoFit/>
          </a:bodyPr>
          <a:lstStyle/>
          <a:p>
            <a:pPr algn="ctr"/>
            <a:r>
              <a:rPr lang="en-US" sz="5400" dirty="0">
                <a:solidFill>
                  <a:schemeClr val="bg1"/>
                </a:solidFill>
              </a:rPr>
              <a:t>Thank you!</a:t>
            </a:r>
          </a:p>
        </p:txBody>
      </p:sp>
      <p:pic>
        <p:nvPicPr>
          <p:cNvPr id="10" name="Picture 9">
            <a:extLst>
              <a:ext uri="{FF2B5EF4-FFF2-40B4-BE49-F238E27FC236}">
                <a16:creationId xmlns:a16="http://schemas.microsoft.com/office/drawing/2014/main" id="{0C660FFA-E9E6-4168-BE11-50EB71D07434}"/>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9600" t="33439" r="28855" b="32818"/>
          <a:stretch/>
        </p:blipFill>
        <p:spPr>
          <a:xfrm>
            <a:off x="6675980" y="6311874"/>
            <a:ext cx="438115" cy="444780"/>
          </a:xfrm>
          <a:prstGeom prst="rect">
            <a:avLst/>
          </a:prstGeom>
        </p:spPr>
      </p:pic>
      <p:sp>
        <p:nvSpPr>
          <p:cNvPr id="11" name="TextBox 10">
            <a:extLst>
              <a:ext uri="{FF2B5EF4-FFF2-40B4-BE49-F238E27FC236}">
                <a16:creationId xmlns:a16="http://schemas.microsoft.com/office/drawing/2014/main" id="{189DAF51-EE8E-4988-A185-F2BC1BA8A18D}"/>
              </a:ext>
            </a:extLst>
          </p:cNvPr>
          <p:cNvSpPr txBox="1"/>
          <p:nvPr/>
        </p:nvSpPr>
        <p:spPr>
          <a:xfrm>
            <a:off x="7114095" y="6311874"/>
            <a:ext cx="3103178" cy="646331"/>
          </a:xfrm>
          <a:prstGeom prst="rect">
            <a:avLst/>
          </a:prstGeom>
          <a:noFill/>
        </p:spPr>
        <p:txBody>
          <a:bodyPr wrap="square" rtlCol="0">
            <a:spAutoFit/>
          </a:bodyPr>
          <a:lstStyle/>
          <a:p>
            <a:r>
              <a:rPr lang="en-US" dirty="0" err="1">
                <a:latin typeface="Calibri" panose="020F0502020204030204" pitchFamily="34" charset="0"/>
                <a:cs typeface="Calibri" panose="020F0502020204030204" pitchFamily="34" charset="0"/>
              </a:rPr>
              <a:t>mec</a:t>
            </a:r>
            <a:r>
              <a:rPr lang="en-US" dirty="0" err="1">
                <a:effectLst/>
                <a:latin typeface="Calibri" panose="020F0502020204030204" pitchFamily="34" charset="0"/>
                <a:cs typeface="Calibri" panose="020F0502020204030204" pitchFamily="34" charset="0"/>
              </a:rPr>
              <a:t>hildrenstrust</a:t>
            </a:r>
            <a:endParaRPr lang="en-US" dirty="0">
              <a:effectLst/>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53981D8-BAA3-4B4B-9854-C543EA14F72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417315" y="2349095"/>
            <a:ext cx="3082933" cy="1233173"/>
          </a:xfrm>
          <a:prstGeom prst="rect">
            <a:avLst/>
          </a:prstGeom>
        </p:spPr>
      </p:pic>
      <p:pic>
        <p:nvPicPr>
          <p:cNvPr id="13" name="Picture 2" descr="Seal">
            <a:extLst>
              <a:ext uri="{FF2B5EF4-FFF2-40B4-BE49-F238E27FC236}">
                <a16:creationId xmlns:a16="http://schemas.microsoft.com/office/drawing/2014/main" id="{B9CB000F-45F1-4A78-BEF0-31716591C9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645" y="2038288"/>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331994-A00C-3565-519A-98A8E94E8B6E}"/>
              </a:ext>
            </a:extLst>
          </p:cNvPr>
          <p:cNvSpPr txBox="1"/>
          <p:nvPr/>
        </p:nvSpPr>
        <p:spPr>
          <a:xfrm>
            <a:off x="4624990" y="3835696"/>
            <a:ext cx="3103178" cy="1200329"/>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Denise Trafton, LSW</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Prevention Support Specialist</a:t>
            </a:r>
          </a:p>
          <a:p>
            <a:pPr marL="0" marR="0" lvl="0" indent="0" algn="l" rtl="0">
              <a:lnSpc>
                <a:spcPct val="100000"/>
              </a:lnSpc>
              <a:spcBef>
                <a:spcPts val="0"/>
              </a:spcBef>
              <a:spcAft>
                <a:spcPts val="0"/>
              </a:spcAft>
              <a:buClr>
                <a:srgbClr val="000000"/>
              </a:buClr>
              <a:buSzPts val="1400"/>
              <a:buFont typeface="Arial"/>
              <a:buNone/>
            </a:pPr>
            <a:r>
              <a:rPr lang="en-US" dirty="0">
                <a:latin typeface="Calibri" panose="020F0502020204030204" pitchFamily="34" charset="0"/>
                <a:ea typeface="Arial"/>
                <a:cs typeface="Calibri" panose="020F0502020204030204" pitchFamily="34" charset="0"/>
                <a:sym typeface="Arial"/>
                <a:hlinkClick r:id="rId9">
                  <a:extLst>
                    <a:ext uri="{A12FA001-AC4F-418D-AE19-62706E023703}">
                      <ahyp:hlinkClr xmlns:ahyp="http://schemas.microsoft.com/office/drawing/2018/hyperlinkcolor" val="tx"/>
                    </a:ext>
                  </a:extLst>
                </a:hlinkClick>
              </a:rPr>
              <a:t>deniset</a:t>
            </a:r>
            <a:r>
              <a:rPr lang="en-US" sz="1800" b="0" i="0" strike="noStrike" cap="none" dirty="0">
                <a:latin typeface="Calibri" panose="020F0502020204030204" pitchFamily="34" charset="0"/>
                <a:ea typeface="Arial"/>
                <a:cs typeface="Calibri" panose="020F0502020204030204" pitchFamily="34" charset="0"/>
                <a:sym typeface="Arial"/>
                <a:hlinkClick r:id="rId9">
                  <a:extLst>
                    <a:ext uri="{A12FA001-AC4F-418D-AE19-62706E023703}">
                      <ahyp:hlinkClr xmlns:ahyp="http://schemas.microsoft.com/office/drawing/2018/hyperlinkcolor" val="tx"/>
                    </a:ext>
                  </a:extLst>
                </a:hlinkClick>
              </a:rPr>
              <a:t>@mechildrenstrust.org</a:t>
            </a:r>
            <a:endParaRPr lang="en-US" sz="1800" b="0" i="0" strike="noStrike" cap="none" dirty="0">
              <a:latin typeface="Calibri" panose="020F0502020204030204" pitchFamily="34" charset="0"/>
              <a:ea typeface="Arial"/>
              <a:cs typeface="Calibri" panose="020F0502020204030204" pitchFamily="34" charset="0"/>
              <a:sym typeface="Arial"/>
            </a:endParaRPr>
          </a:p>
          <a:p>
            <a:pPr marL="0" marR="0" lvl="0" indent="0" algn="l" rtl="0">
              <a:lnSpc>
                <a:spcPct val="100000"/>
              </a:lnSpc>
              <a:spcBef>
                <a:spcPts val="0"/>
              </a:spcBef>
              <a:spcAft>
                <a:spcPts val="0"/>
              </a:spcAft>
              <a:buClr>
                <a:srgbClr val="000000"/>
              </a:buClr>
              <a:buSzPts val="1600"/>
              <a:buFont typeface="Arial"/>
              <a:buNone/>
            </a:pPr>
            <a:r>
              <a:rPr lang="en-US" sz="1800" b="0" i="0" u="none" strike="noStrike" cap="none" dirty="0">
                <a:latin typeface="Calibri" panose="020F0502020204030204" pitchFamily="34" charset="0"/>
                <a:ea typeface="Arial"/>
                <a:cs typeface="Calibri" panose="020F0502020204030204" pitchFamily="34" charset="0"/>
                <a:sym typeface="Arial"/>
              </a:rPr>
              <a:t>(207) 623-5120</a:t>
            </a:r>
          </a:p>
        </p:txBody>
      </p:sp>
      <p:sp>
        <p:nvSpPr>
          <p:cNvPr id="15" name="TextBox 14">
            <a:extLst>
              <a:ext uri="{FF2B5EF4-FFF2-40B4-BE49-F238E27FC236}">
                <a16:creationId xmlns:a16="http://schemas.microsoft.com/office/drawing/2014/main" id="{69913373-2CA1-5B33-523E-2D83A8A4A1BE}"/>
              </a:ext>
            </a:extLst>
          </p:cNvPr>
          <p:cNvSpPr txBox="1"/>
          <p:nvPr/>
        </p:nvSpPr>
        <p:spPr>
          <a:xfrm>
            <a:off x="6675980" y="5341849"/>
            <a:ext cx="3103178" cy="369332"/>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rgbClr val="0070C0"/>
                </a:solidFill>
                <a:latin typeface="Calibri" panose="020F0502020204030204" pitchFamily="34" charset="0"/>
                <a:ea typeface="Arial"/>
                <a:cs typeface="Calibri" panose="020F0502020204030204" pitchFamily="34" charset="0"/>
                <a:sym typeface="Arial"/>
              </a:rPr>
              <a:t>www.mechildrenstrust.org</a:t>
            </a:r>
          </a:p>
        </p:txBody>
      </p:sp>
    </p:spTree>
    <p:extLst>
      <p:ext uri="{BB962C8B-B14F-4D97-AF65-F5344CB8AC3E}">
        <p14:creationId xmlns:p14="http://schemas.microsoft.com/office/powerpoint/2010/main" val="114776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0D4D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70272-0D76-D220-93B7-428323A493B0}"/>
              </a:ext>
            </a:extLst>
          </p:cNvPr>
          <p:cNvPicPr>
            <a:picLocks noChangeAspect="1"/>
          </p:cNvPicPr>
          <p:nvPr/>
        </p:nvPicPr>
        <p:blipFill rotWithShape="1">
          <a:blip r:embed="rId3"/>
          <a:srcRect l="10253" t="47630" r="51107" b="39746"/>
          <a:stretch/>
        </p:blipFill>
        <p:spPr>
          <a:xfrm>
            <a:off x="1111215" y="206887"/>
            <a:ext cx="9969571" cy="1832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itle 4">
            <a:extLst>
              <a:ext uri="{FF2B5EF4-FFF2-40B4-BE49-F238E27FC236}">
                <a16:creationId xmlns:a16="http://schemas.microsoft.com/office/drawing/2014/main" id="{C2E88341-443F-791D-E9C8-1E47849EE5C8}"/>
              </a:ext>
            </a:extLst>
          </p:cNvPr>
          <p:cNvSpPr txBox="1">
            <a:spLocks/>
          </p:cNvSpPr>
          <p:nvPr/>
        </p:nvSpPr>
        <p:spPr>
          <a:xfrm>
            <a:off x="0" y="2513796"/>
            <a:ext cx="12192000" cy="15594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3400" b="1" dirty="0">
                <a:latin typeface="+mn-lt"/>
              </a:rPr>
              <a:t>The          Big Ideas </a:t>
            </a:r>
          </a:p>
          <a:p>
            <a:pPr algn="ctr">
              <a:lnSpc>
                <a:spcPct val="100000"/>
              </a:lnSpc>
            </a:pPr>
            <a:endParaRPr lang="en-US" sz="3400" b="1" dirty="0">
              <a:latin typeface="+mn-lt"/>
            </a:endParaRPr>
          </a:p>
          <a:p>
            <a:pPr algn="ctr">
              <a:lnSpc>
                <a:spcPct val="100000"/>
              </a:lnSpc>
            </a:pPr>
            <a:r>
              <a:rPr lang="en-US" sz="2600" b="1" dirty="0">
                <a:latin typeface="+mn-lt"/>
              </a:rPr>
              <a:t>Behind the Protective Factor Framework for Strengthening Families</a:t>
            </a:r>
          </a:p>
        </p:txBody>
      </p:sp>
      <p:sp>
        <p:nvSpPr>
          <p:cNvPr id="5" name="TextBox 4">
            <a:extLst>
              <a:ext uri="{FF2B5EF4-FFF2-40B4-BE49-F238E27FC236}">
                <a16:creationId xmlns:a16="http://schemas.microsoft.com/office/drawing/2014/main" id="{EC2BE796-55F9-7299-006B-C2107088B351}"/>
              </a:ext>
            </a:extLst>
          </p:cNvPr>
          <p:cNvSpPr txBox="1"/>
          <p:nvPr/>
        </p:nvSpPr>
        <p:spPr>
          <a:xfrm>
            <a:off x="0" y="3744843"/>
            <a:ext cx="12192000" cy="3632200"/>
          </a:xfrm>
          <a:prstGeom prst="rect">
            <a:avLst/>
          </a:prstGeom>
        </p:spPr>
        <p:txBody>
          <a:bodyPr vert="horz" lIns="91440" tIns="45720" rIns="91440" bIns="45720" rtlCol="0" anchor="ctr">
            <a:normAutofit/>
          </a:bodyPr>
          <a:lstStyle/>
          <a:p>
            <a:pPr marL="1257300" lvl="2" indent="-342900">
              <a:spcBef>
                <a:spcPct val="20000"/>
              </a:spcBef>
              <a:spcAft>
                <a:spcPts val="600"/>
              </a:spcAft>
              <a:buFont typeface="Arial" panose="020B0604020202020204" pitchFamily="34" charset="0"/>
              <a:buChar char="•"/>
            </a:pPr>
            <a:r>
              <a:rPr lang="en-US" sz="2400" b="1" dirty="0"/>
              <a:t>Building protective and promotive factors, not just reducing risk</a:t>
            </a:r>
          </a:p>
          <a:p>
            <a:pPr marL="1257300" lvl="2" indent="-342900">
              <a:spcBef>
                <a:spcPct val="20000"/>
              </a:spcBef>
              <a:spcAft>
                <a:spcPts val="600"/>
              </a:spcAft>
              <a:buFont typeface="Arial" panose="020B0604020202020204" pitchFamily="34" charset="0"/>
              <a:buChar char="•"/>
            </a:pPr>
            <a:r>
              <a:rPr lang="en-US" sz="2400" b="1" dirty="0"/>
              <a:t>An approach – not a model, a program or a curriculum</a:t>
            </a:r>
          </a:p>
          <a:p>
            <a:pPr marL="1257300" lvl="2" indent="-342900">
              <a:spcBef>
                <a:spcPct val="20000"/>
              </a:spcBef>
              <a:spcAft>
                <a:spcPts val="600"/>
              </a:spcAft>
              <a:buFont typeface="Arial" panose="020B0604020202020204" pitchFamily="34" charset="0"/>
              <a:buChar char="•"/>
            </a:pPr>
            <a:r>
              <a:rPr lang="en-US" sz="2400" b="1" dirty="0"/>
              <a:t>A changed relationship with parents</a:t>
            </a:r>
          </a:p>
          <a:p>
            <a:pPr marL="1257300" lvl="2" indent="-342900">
              <a:spcBef>
                <a:spcPct val="20000"/>
              </a:spcBef>
              <a:spcAft>
                <a:spcPts val="600"/>
              </a:spcAft>
              <a:buFont typeface="Arial" panose="020B0604020202020204" pitchFamily="34" charset="0"/>
              <a:buChar char="•"/>
            </a:pPr>
            <a:r>
              <a:rPr lang="en-US" sz="2400" b="1" dirty="0"/>
              <a:t>Aligning practice with developmental science</a:t>
            </a:r>
          </a:p>
          <a:p>
            <a:pPr>
              <a:spcBef>
                <a:spcPct val="20000"/>
              </a:spcBef>
              <a:spcAft>
                <a:spcPts val="600"/>
              </a:spcAft>
              <a:buClr>
                <a:schemeClr val="accent1"/>
              </a:buClr>
              <a:buFont typeface="Wingdings 2" charset="2"/>
              <a:buChar char=""/>
            </a:pPr>
            <a:endParaRPr lang="en-US" b="1" dirty="0">
              <a:solidFill>
                <a:srgbClr val="FFFFFF"/>
              </a:solidFill>
            </a:endParaRPr>
          </a:p>
        </p:txBody>
      </p:sp>
      <p:sp>
        <p:nvSpPr>
          <p:cNvPr id="6" name="Rectangle 5">
            <a:extLst>
              <a:ext uri="{FF2B5EF4-FFF2-40B4-BE49-F238E27FC236}">
                <a16:creationId xmlns:a16="http://schemas.microsoft.com/office/drawing/2014/main" id="{2448A7FE-4ED1-332A-E060-209909CCBA24}"/>
              </a:ext>
            </a:extLst>
          </p:cNvPr>
          <p:cNvSpPr/>
          <p:nvPr/>
        </p:nvSpPr>
        <p:spPr>
          <a:xfrm>
            <a:off x="5141722" y="2196917"/>
            <a:ext cx="838692" cy="1323439"/>
          </a:xfrm>
          <a:prstGeom prst="rect">
            <a:avLst/>
          </a:prstGeom>
          <a:noFill/>
        </p:spPr>
        <p:txBody>
          <a:bodyPr wrap="none" lIns="91440" tIns="45720" rIns="91440" bIns="45720">
            <a:spAutoFit/>
          </a:bodyPr>
          <a:lstStyle/>
          <a:p>
            <a:pPr algn="ctr"/>
            <a:r>
              <a:rPr lang="en-US" sz="8000" b="1" dirty="0">
                <a:ln w="10160">
                  <a:noFill/>
                  <a:prstDash val="solid"/>
                </a:ln>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rPr>
              <a:t>4</a:t>
            </a:r>
            <a:endParaRPr lang="en-US" sz="8000" b="1" cap="none" spc="0" dirty="0">
              <a:ln w="10160">
                <a:noFill/>
                <a:prstDash val="solid"/>
              </a:ln>
              <a:effectLst>
                <a:outerShdw blurRad="38100" dist="22860" dir="5400000" algn="tl" rotWithShape="0">
                  <a:srgbClr val="000000">
                    <a:alpha val="30000"/>
                  </a:srgbClr>
                </a:outerShdw>
              </a:effectLst>
              <a:latin typeface="Tahoma" panose="020B0604030504040204" pitchFamily="34" charset="0"/>
              <a:ea typeface="Tahoma" panose="020B0604030504040204" pitchFamily="34" charset="0"/>
              <a:cs typeface="Tahoma" panose="020B0604030504040204" pitchFamily="34" charset="0"/>
            </a:endParaRPr>
          </a:p>
        </p:txBody>
      </p:sp>
      <p:cxnSp>
        <p:nvCxnSpPr>
          <p:cNvPr id="8" name="Straight Connector 7">
            <a:extLst>
              <a:ext uri="{FF2B5EF4-FFF2-40B4-BE49-F238E27FC236}">
                <a16:creationId xmlns:a16="http://schemas.microsoft.com/office/drawing/2014/main" id="{41DDD993-7347-316C-224C-C213D675BD9C}"/>
              </a:ext>
            </a:extLst>
          </p:cNvPr>
          <p:cNvCxnSpPr>
            <a:cxnSpLocks/>
          </p:cNvCxnSpPr>
          <p:nvPr/>
        </p:nvCxnSpPr>
        <p:spPr>
          <a:xfrm>
            <a:off x="3810000" y="3429000"/>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6B6A4667-7015-A6E7-85DA-F58751552428}"/>
              </a:ext>
            </a:extLst>
          </p:cNvPr>
          <p:cNvCxnSpPr>
            <a:cxnSpLocks/>
          </p:cNvCxnSpPr>
          <p:nvPr/>
        </p:nvCxnSpPr>
        <p:spPr>
          <a:xfrm>
            <a:off x="3810000" y="2400300"/>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2754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D53F7-671E-40E8-A201-7501CF8CBE13}"/>
              </a:ext>
            </a:extLst>
          </p:cNvPr>
          <p:cNvSpPr/>
          <p:nvPr/>
        </p:nvSpPr>
        <p:spPr>
          <a:xfrm>
            <a:off x="389082" y="3740789"/>
            <a:ext cx="8526318" cy="2677656"/>
          </a:xfrm>
          <a:prstGeom prst="rect">
            <a:avLst/>
          </a:prstGeom>
          <a:noFill/>
        </p:spPr>
        <p:txBody>
          <a:bodyPr wrap="square">
            <a:spAutoFit/>
          </a:bodyPr>
          <a:lstStyle/>
          <a:p>
            <a:pPr marL="285750" indent="-285750">
              <a:buFont typeface="Arial" panose="020B0604020202020204" pitchFamily="34" charset="0"/>
              <a:buChar char="•"/>
            </a:pPr>
            <a:r>
              <a:rPr lang="en-US" sz="2800" b="1" u="sng" dirty="0">
                <a:solidFill>
                  <a:schemeClr val="tx1">
                    <a:lumMod val="75000"/>
                    <a:lumOff val="25000"/>
                  </a:schemeClr>
                </a:solidFill>
                <a:cs typeface="Arial" panose="020B0604020202020204" pitchFamily="34" charset="0"/>
              </a:rPr>
              <a:t>Protective Factors</a:t>
            </a:r>
            <a:r>
              <a:rPr lang="en-US" sz="2800" b="1" dirty="0">
                <a:solidFill>
                  <a:schemeClr val="tx1">
                    <a:lumMod val="75000"/>
                    <a:lumOff val="25000"/>
                  </a:schemeClr>
                </a:solidFill>
                <a:cs typeface="Arial" panose="020B0604020202020204" pitchFamily="34" charset="0"/>
              </a:rPr>
              <a:t>: conditions or attributes of individuals, families, communities, or the larger society that mitigate or eliminate risk</a:t>
            </a:r>
          </a:p>
          <a:p>
            <a:pPr marL="285750" indent="-285750">
              <a:buFont typeface="Arial" panose="020B0604020202020204" pitchFamily="34" charset="0"/>
              <a:buChar char="•"/>
            </a:pPr>
            <a:r>
              <a:rPr lang="en-US" sz="2800" b="1" u="sng" dirty="0">
                <a:solidFill>
                  <a:schemeClr val="tx1">
                    <a:lumMod val="75000"/>
                    <a:lumOff val="25000"/>
                  </a:schemeClr>
                </a:solidFill>
                <a:cs typeface="Arial" panose="020B0604020202020204" pitchFamily="34" charset="0"/>
              </a:rPr>
              <a:t>Promotive Factors</a:t>
            </a:r>
            <a:r>
              <a:rPr lang="en-US" sz="2800" b="1" dirty="0">
                <a:solidFill>
                  <a:schemeClr val="tx1">
                    <a:lumMod val="75000"/>
                    <a:lumOff val="25000"/>
                  </a:schemeClr>
                </a:solidFill>
                <a:cs typeface="Arial" panose="020B0604020202020204" pitchFamily="34" charset="0"/>
              </a:rPr>
              <a:t>: conditions or attributes of individuals, families, communities, or the larger society that actively enhance well-being</a:t>
            </a:r>
          </a:p>
        </p:txBody>
      </p:sp>
      <p:cxnSp>
        <p:nvCxnSpPr>
          <p:cNvPr id="8" name="Straight Connector 7">
            <a:extLst>
              <a:ext uri="{FF2B5EF4-FFF2-40B4-BE49-F238E27FC236}">
                <a16:creationId xmlns:a16="http://schemas.microsoft.com/office/drawing/2014/main" id="{B52C9937-8E34-4FA1-B6A2-CEB7F5FB36BE}"/>
              </a:ext>
            </a:extLst>
          </p:cNvPr>
          <p:cNvCxnSpPr>
            <a:cxnSpLocks/>
          </p:cNvCxnSpPr>
          <p:nvPr/>
        </p:nvCxnSpPr>
        <p:spPr>
          <a:xfrm>
            <a:off x="635000" y="2273963"/>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EF351BC7-FC93-41E0-B9D7-4AAB3CC54C2E}"/>
              </a:ext>
            </a:extLst>
          </p:cNvPr>
          <p:cNvCxnSpPr>
            <a:cxnSpLocks/>
          </p:cNvCxnSpPr>
          <p:nvPr/>
        </p:nvCxnSpPr>
        <p:spPr>
          <a:xfrm>
            <a:off x="635000" y="1304226"/>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5E32973D-62D4-4898-A604-373CF2B78868}"/>
              </a:ext>
            </a:extLst>
          </p:cNvPr>
          <p:cNvSpPr/>
          <p:nvPr/>
        </p:nvSpPr>
        <p:spPr>
          <a:xfrm>
            <a:off x="949296" y="1350633"/>
            <a:ext cx="3483647"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effectLst>
                  <a:outerShdw blurRad="38100" dist="22860" dir="5400000" algn="tl" rotWithShape="0">
                    <a:srgbClr val="000000">
                      <a:alpha val="30000"/>
                    </a:srgbClr>
                  </a:outerShdw>
                </a:effectLst>
              </a:rPr>
              <a:t> </a:t>
            </a:r>
            <a:r>
              <a:rPr lang="en-US" sz="5400" b="1" cap="none" spc="0" dirty="0">
                <a:ln w="10160">
                  <a:solidFill>
                    <a:schemeClr val="bg2">
                      <a:lumMod val="25000"/>
                    </a:schemeClr>
                  </a:solidFill>
                  <a:prstDash val="solid"/>
                </a:ln>
                <a:solidFill>
                  <a:schemeClr val="bg2">
                    <a:lumMod val="25000"/>
                  </a:schemeClr>
                </a:solidFill>
              </a:rPr>
              <a:t>Big Idea #1</a:t>
            </a:r>
          </a:p>
        </p:txBody>
      </p:sp>
      <p:sp>
        <p:nvSpPr>
          <p:cNvPr id="11" name="Rectangle 10">
            <a:extLst>
              <a:ext uri="{FF2B5EF4-FFF2-40B4-BE49-F238E27FC236}">
                <a16:creationId xmlns:a16="http://schemas.microsoft.com/office/drawing/2014/main" id="{27109BB9-2977-4B19-8E98-1D68B55B4CB4}"/>
              </a:ext>
            </a:extLst>
          </p:cNvPr>
          <p:cNvSpPr/>
          <p:nvPr/>
        </p:nvSpPr>
        <p:spPr>
          <a:xfrm>
            <a:off x="268062" y="2458438"/>
            <a:ext cx="5305876"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rPr>
              <a:t> </a:t>
            </a:r>
            <a:r>
              <a:rPr lang="en-US" sz="3200" b="1" cap="none" spc="0" dirty="0">
                <a:ln w="10160">
                  <a:solidFill>
                    <a:schemeClr val="bg2">
                      <a:lumMod val="25000"/>
                    </a:schemeClr>
                  </a:solidFill>
                  <a:prstDash val="solid"/>
                </a:ln>
                <a:solidFill>
                  <a:schemeClr val="bg2">
                    <a:lumMod val="25000"/>
                  </a:schemeClr>
                </a:solidFill>
              </a:rPr>
              <a:t>A Protective Factor Approach</a:t>
            </a:r>
          </a:p>
        </p:txBody>
      </p:sp>
      <p:grpSp>
        <p:nvGrpSpPr>
          <p:cNvPr id="13" name="Group 12">
            <a:extLst>
              <a:ext uri="{FF2B5EF4-FFF2-40B4-BE49-F238E27FC236}">
                <a16:creationId xmlns:a16="http://schemas.microsoft.com/office/drawing/2014/main" id="{51F9F0C0-2372-4DE7-B370-C1B5F1A89BFC}"/>
              </a:ext>
            </a:extLst>
          </p:cNvPr>
          <p:cNvGrpSpPr/>
          <p:nvPr/>
        </p:nvGrpSpPr>
        <p:grpSpPr>
          <a:xfrm>
            <a:off x="5842665" y="-709259"/>
            <a:ext cx="7636149" cy="6472725"/>
            <a:chOff x="5842665" y="-709259"/>
            <a:chExt cx="7636149" cy="6472725"/>
          </a:xfrm>
        </p:grpSpPr>
        <p:pic>
          <p:nvPicPr>
            <p:cNvPr id="3" name="Picture 8" descr="red and white plastic toy">
              <a:extLst>
                <a:ext uri="{FF2B5EF4-FFF2-40B4-BE49-F238E27FC236}">
                  <a16:creationId xmlns:a16="http://schemas.microsoft.com/office/drawing/2014/main" id="{83A6BD6E-F235-4AB0-8D8B-527E4D4CF535}"/>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34878"/>
            <a:stretch/>
          </p:blipFill>
          <p:spPr bwMode="auto">
            <a:xfrm rot="2512123">
              <a:off x="5842665" y="-501561"/>
              <a:ext cx="2370469" cy="2591339"/>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4" name="Picture 16">
              <a:extLst>
                <a:ext uri="{FF2B5EF4-FFF2-40B4-BE49-F238E27FC236}">
                  <a16:creationId xmlns:a16="http://schemas.microsoft.com/office/drawing/2014/main" id="{199A3A71-1A18-4426-9D3C-30F1B5FA7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88149">
              <a:off x="7673115" y="1213770"/>
              <a:ext cx="2605066" cy="2584686"/>
            </a:xfrm>
            <a:prstGeom prst="rect">
              <a:avLst/>
            </a:prstGeom>
            <a:noFill/>
            <a:ln w="31750">
              <a:solidFill>
                <a:schemeClr val="bg1"/>
              </a:solidFill>
            </a:ln>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0978225A-6ACC-46B8-AE71-64E374FCD6F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254" r="6725"/>
            <a:stretch/>
          </p:blipFill>
          <p:spPr bwMode="auto">
            <a:xfrm rot="2494867">
              <a:off x="9654154" y="3178325"/>
              <a:ext cx="3150896" cy="2585141"/>
            </a:xfrm>
            <a:prstGeom prst="rect">
              <a:avLst/>
            </a:prstGeom>
            <a:noFill/>
            <a:ln w="31750">
              <a:solidFill>
                <a:schemeClr val="bg1"/>
              </a:solidFill>
            </a:ln>
            <a:effectLst/>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26397BED-63FA-477E-B663-E12B22384B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4248"/>
            <a:stretch/>
          </p:blipFill>
          <p:spPr bwMode="auto">
            <a:xfrm rot="2489268">
              <a:off x="8630589" y="-709259"/>
              <a:ext cx="4848225" cy="27688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23552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D53F7-671E-40E8-A201-7501CF8CBE13}"/>
              </a:ext>
            </a:extLst>
          </p:cNvPr>
          <p:cNvSpPr/>
          <p:nvPr/>
        </p:nvSpPr>
        <p:spPr>
          <a:xfrm>
            <a:off x="389082" y="3740789"/>
            <a:ext cx="8526318" cy="2677656"/>
          </a:xfrm>
          <a:prstGeom prst="rect">
            <a:avLst/>
          </a:prstGeom>
          <a:noFill/>
        </p:spPr>
        <p:txBody>
          <a:bodyPr wrap="square">
            <a:spAutoFit/>
          </a:bodyPr>
          <a:lstStyle/>
          <a:p>
            <a:pPr marL="285750" indent="-285750">
              <a:buFont typeface="Arial" panose="020B0604020202020204" pitchFamily="34" charset="0"/>
              <a:buChar char="•"/>
            </a:pPr>
            <a:r>
              <a:rPr lang="en-US" sz="2800" b="1" u="sng" dirty="0">
                <a:solidFill>
                  <a:schemeClr val="tx1">
                    <a:lumMod val="75000"/>
                    <a:lumOff val="25000"/>
                  </a:schemeClr>
                </a:solidFill>
                <a:cs typeface="Arial" panose="020B0604020202020204" pitchFamily="34" charset="0"/>
              </a:rPr>
              <a:t>Protective Factors</a:t>
            </a:r>
            <a:r>
              <a:rPr lang="en-US" sz="2800" b="1" dirty="0">
                <a:solidFill>
                  <a:schemeClr val="tx1">
                    <a:lumMod val="75000"/>
                    <a:lumOff val="25000"/>
                  </a:schemeClr>
                </a:solidFill>
                <a:cs typeface="Arial" panose="020B0604020202020204" pitchFamily="34" charset="0"/>
              </a:rPr>
              <a:t>: conditions or attributes of individuals, families, communities, or the larger society that mitigate or eliminate risk</a:t>
            </a:r>
          </a:p>
          <a:p>
            <a:pPr marL="285750" indent="-285750">
              <a:buFont typeface="Arial" panose="020B0604020202020204" pitchFamily="34" charset="0"/>
              <a:buChar char="•"/>
            </a:pPr>
            <a:r>
              <a:rPr lang="en-US" sz="2800" b="1" u="sng" dirty="0">
                <a:solidFill>
                  <a:schemeClr val="tx1">
                    <a:lumMod val="75000"/>
                    <a:lumOff val="25000"/>
                  </a:schemeClr>
                </a:solidFill>
                <a:cs typeface="Arial" panose="020B0604020202020204" pitchFamily="34" charset="0"/>
              </a:rPr>
              <a:t>Promotive Factors</a:t>
            </a:r>
            <a:r>
              <a:rPr lang="en-US" sz="2800" b="1" dirty="0">
                <a:solidFill>
                  <a:schemeClr val="tx1">
                    <a:lumMod val="75000"/>
                    <a:lumOff val="25000"/>
                  </a:schemeClr>
                </a:solidFill>
                <a:cs typeface="Arial" panose="020B0604020202020204" pitchFamily="34" charset="0"/>
              </a:rPr>
              <a:t>: conditions or attributes of individuals, families, communities, or the larger society that actively enhance well-being</a:t>
            </a:r>
          </a:p>
        </p:txBody>
      </p:sp>
      <p:cxnSp>
        <p:nvCxnSpPr>
          <p:cNvPr id="8" name="Straight Connector 7">
            <a:extLst>
              <a:ext uri="{FF2B5EF4-FFF2-40B4-BE49-F238E27FC236}">
                <a16:creationId xmlns:a16="http://schemas.microsoft.com/office/drawing/2014/main" id="{B52C9937-8E34-4FA1-B6A2-CEB7F5FB36BE}"/>
              </a:ext>
            </a:extLst>
          </p:cNvPr>
          <p:cNvCxnSpPr>
            <a:cxnSpLocks/>
          </p:cNvCxnSpPr>
          <p:nvPr/>
        </p:nvCxnSpPr>
        <p:spPr>
          <a:xfrm>
            <a:off x="635000" y="2273963"/>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EF351BC7-FC93-41E0-B9D7-4AAB3CC54C2E}"/>
              </a:ext>
            </a:extLst>
          </p:cNvPr>
          <p:cNvCxnSpPr>
            <a:cxnSpLocks/>
          </p:cNvCxnSpPr>
          <p:nvPr/>
        </p:nvCxnSpPr>
        <p:spPr>
          <a:xfrm>
            <a:off x="635000" y="1304226"/>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5E32973D-62D4-4898-A604-373CF2B78868}"/>
              </a:ext>
            </a:extLst>
          </p:cNvPr>
          <p:cNvSpPr/>
          <p:nvPr/>
        </p:nvSpPr>
        <p:spPr>
          <a:xfrm>
            <a:off x="949296" y="1350633"/>
            <a:ext cx="3483647"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effectLst>
                  <a:outerShdw blurRad="38100" dist="22860" dir="5400000" algn="tl" rotWithShape="0">
                    <a:srgbClr val="000000">
                      <a:alpha val="30000"/>
                    </a:srgbClr>
                  </a:outerShdw>
                </a:effectLst>
              </a:rPr>
              <a:t> </a:t>
            </a:r>
            <a:r>
              <a:rPr lang="en-US" sz="5400" b="1" cap="none" spc="0" dirty="0">
                <a:ln w="10160">
                  <a:solidFill>
                    <a:schemeClr val="bg2">
                      <a:lumMod val="25000"/>
                    </a:schemeClr>
                  </a:solidFill>
                  <a:prstDash val="solid"/>
                </a:ln>
                <a:solidFill>
                  <a:schemeClr val="bg2">
                    <a:lumMod val="25000"/>
                  </a:schemeClr>
                </a:solidFill>
              </a:rPr>
              <a:t>Big Idea #1</a:t>
            </a:r>
          </a:p>
        </p:txBody>
      </p:sp>
      <p:sp>
        <p:nvSpPr>
          <p:cNvPr id="11" name="Rectangle 10">
            <a:extLst>
              <a:ext uri="{FF2B5EF4-FFF2-40B4-BE49-F238E27FC236}">
                <a16:creationId xmlns:a16="http://schemas.microsoft.com/office/drawing/2014/main" id="{27109BB9-2977-4B19-8E98-1D68B55B4CB4}"/>
              </a:ext>
            </a:extLst>
          </p:cNvPr>
          <p:cNvSpPr/>
          <p:nvPr/>
        </p:nvSpPr>
        <p:spPr>
          <a:xfrm>
            <a:off x="268062" y="2458438"/>
            <a:ext cx="5305876"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rPr>
              <a:t> </a:t>
            </a:r>
            <a:r>
              <a:rPr lang="en-US" sz="3200" b="1" cap="none" spc="0" dirty="0">
                <a:ln w="10160">
                  <a:solidFill>
                    <a:schemeClr val="bg2">
                      <a:lumMod val="25000"/>
                    </a:schemeClr>
                  </a:solidFill>
                  <a:prstDash val="solid"/>
                </a:ln>
                <a:solidFill>
                  <a:schemeClr val="bg2">
                    <a:lumMod val="25000"/>
                  </a:schemeClr>
                </a:solidFill>
              </a:rPr>
              <a:t>A Protective Factor Approach</a:t>
            </a:r>
          </a:p>
        </p:txBody>
      </p:sp>
      <p:grpSp>
        <p:nvGrpSpPr>
          <p:cNvPr id="2" name="Group 1">
            <a:extLst>
              <a:ext uri="{FF2B5EF4-FFF2-40B4-BE49-F238E27FC236}">
                <a16:creationId xmlns:a16="http://schemas.microsoft.com/office/drawing/2014/main" id="{45BABF8A-FF34-5BD4-D776-62CDD672EF26}"/>
              </a:ext>
            </a:extLst>
          </p:cNvPr>
          <p:cNvGrpSpPr/>
          <p:nvPr/>
        </p:nvGrpSpPr>
        <p:grpSpPr>
          <a:xfrm>
            <a:off x="8983259" y="677210"/>
            <a:ext cx="2573741" cy="4711480"/>
            <a:chOff x="8218583" y="1304227"/>
            <a:chExt cx="2573741" cy="4711480"/>
          </a:xfrm>
        </p:grpSpPr>
        <p:sp>
          <p:nvSpPr>
            <p:cNvPr id="15" name="Oval 14">
              <a:extLst>
                <a:ext uri="{FF2B5EF4-FFF2-40B4-BE49-F238E27FC236}">
                  <a16:creationId xmlns:a16="http://schemas.microsoft.com/office/drawing/2014/main" id="{78F71A47-BF13-40EB-96CD-930A5A4F4B58}"/>
                </a:ext>
              </a:extLst>
            </p:cNvPr>
            <p:cNvSpPr/>
            <p:nvPr/>
          </p:nvSpPr>
          <p:spPr>
            <a:xfrm rot="5400000">
              <a:off x="7149714" y="2373096"/>
              <a:ext cx="4711480" cy="2573741"/>
            </a:xfrm>
            <a:prstGeom prst="ellipse">
              <a:avLst/>
            </a:prstGeom>
            <a:solidFill>
              <a:schemeClr val="accent5">
                <a:lumMod val="20000"/>
                <a:lumOff val="8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Soci</a:t>
              </a:r>
              <a:endParaRPr lang="en-US" dirty="0"/>
            </a:p>
          </p:txBody>
        </p:sp>
        <p:sp>
          <p:nvSpPr>
            <p:cNvPr id="16" name="Oval 15">
              <a:extLst>
                <a:ext uri="{FF2B5EF4-FFF2-40B4-BE49-F238E27FC236}">
                  <a16:creationId xmlns:a16="http://schemas.microsoft.com/office/drawing/2014/main" id="{753014BD-1C83-4E3C-A027-86182632398C}"/>
                </a:ext>
              </a:extLst>
            </p:cNvPr>
            <p:cNvSpPr/>
            <p:nvPr/>
          </p:nvSpPr>
          <p:spPr>
            <a:xfrm rot="5400000">
              <a:off x="7670289" y="3136713"/>
              <a:ext cx="3670327" cy="1952789"/>
            </a:xfrm>
            <a:prstGeom prst="ellipse">
              <a:avLst/>
            </a:prstGeom>
            <a:solidFill>
              <a:schemeClr val="accent2">
                <a:lumMod val="60000"/>
                <a:lumOff val="40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18BE2923-189C-42E7-9BD2-6D8FFA77FDCB}"/>
                </a:ext>
              </a:extLst>
            </p:cNvPr>
            <p:cNvSpPr/>
            <p:nvPr/>
          </p:nvSpPr>
          <p:spPr>
            <a:xfrm rot="5400000">
              <a:off x="8248998" y="3729521"/>
              <a:ext cx="2550288" cy="1509682"/>
            </a:xfrm>
            <a:prstGeom prst="ellipse">
              <a:avLst/>
            </a:prstGeom>
            <a:solidFill>
              <a:schemeClr val="bg2">
                <a:lumMod val="60000"/>
                <a:lumOff val="4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356154E-0B98-43C6-823F-DCB2510F8332}"/>
                </a:ext>
              </a:extLst>
            </p:cNvPr>
            <p:cNvSpPr/>
            <p:nvPr/>
          </p:nvSpPr>
          <p:spPr>
            <a:xfrm rot="5400000">
              <a:off x="8851769" y="4479202"/>
              <a:ext cx="1344745" cy="963892"/>
            </a:xfrm>
            <a:prstGeom prst="flowChartConnector">
              <a:avLst/>
            </a:prstGeom>
            <a:solidFill>
              <a:schemeClr val="accent1">
                <a:lumMod val="60000"/>
                <a:lumOff val="40000"/>
              </a:schemeClr>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AB97AFB-7E90-4833-81ED-85BF72C5B712}"/>
                </a:ext>
              </a:extLst>
            </p:cNvPr>
            <p:cNvSpPr txBox="1"/>
            <p:nvPr/>
          </p:nvSpPr>
          <p:spPr>
            <a:xfrm>
              <a:off x="9004370" y="1435687"/>
              <a:ext cx="942514" cy="728486"/>
            </a:xfrm>
            <a:prstGeom prst="rect">
              <a:avLst/>
            </a:prstGeom>
            <a:noFill/>
          </p:spPr>
          <p:txBody>
            <a:bodyPr wrap="none" rtlCol="0">
              <a:spAutoFit/>
            </a:bodyPr>
            <a:lstStyle/>
            <a:p>
              <a:r>
                <a:rPr lang="en-US" b="1" dirty="0">
                  <a:latin typeface="Arial Narrow" panose="020B0606020202030204" pitchFamily="34" charset="0"/>
                </a:rPr>
                <a:t>Societal</a:t>
              </a:r>
            </a:p>
            <a:p>
              <a:r>
                <a:rPr lang="en-US" b="1" dirty="0">
                  <a:latin typeface="Arial Narrow" panose="020B0606020202030204" pitchFamily="34" charset="0"/>
                </a:rPr>
                <a:t>(Policy)</a:t>
              </a:r>
            </a:p>
          </p:txBody>
        </p:sp>
        <p:sp>
          <p:nvSpPr>
            <p:cNvPr id="20" name="TextBox 19">
              <a:extLst>
                <a:ext uri="{FF2B5EF4-FFF2-40B4-BE49-F238E27FC236}">
                  <a16:creationId xmlns:a16="http://schemas.microsoft.com/office/drawing/2014/main" id="{815EEAA6-7FB5-4E4A-B499-F8EA89CB7124}"/>
                </a:ext>
              </a:extLst>
            </p:cNvPr>
            <p:cNvSpPr txBox="1"/>
            <p:nvPr/>
          </p:nvSpPr>
          <p:spPr>
            <a:xfrm>
              <a:off x="8869094" y="2656318"/>
              <a:ext cx="1250512" cy="428522"/>
            </a:xfrm>
            <a:prstGeom prst="rect">
              <a:avLst/>
            </a:prstGeom>
            <a:noFill/>
          </p:spPr>
          <p:txBody>
            <a:bodyPr wrap="none" rtlCol="0">
              <a:spAutoFit/>
            </a:bodyPr>
            <a:lstStyle/>
            <a:p>
              <a:r>
                <a:rPr lang="en-US" b="1" dirty="0">
                  <a:latin typeface="Arial Narrow" panose="020B0606020202030204" pitchFamily="34" charset="0"/>
                </a:rPr>
                <a:t>Community</a:t>
              </a:r>
            </a:p>
          </p:txBody>
        </p:sp>
        <p:sp>
          <p:nvSpPr>
            <p:cNvPr id="21" name="TextBox 20">
              <a:extLst>
                <a:ext uri="{FF2B5EF4-FFF2-40B4-BE49-F238E27FC236}">
                  <a16:creationId xmlns:a16="http://schemas.microsoft.com/office/drawing/2014/main" id="{35236066-FC2D-472F-BB6E-0DD97BC32FAA}"/>
                </a:ext>
              </a:extLst>
            </p:cNvPr>
            <p:cNvSpPr txBox="1"/>
            <p:nvPr/>
          </p:nvSpPr>
          <p:spPr>
            <a:xfrm>
              <a:off x="8869094" y="3837722"/>
              <a:ext cx="1343114" cy="428522"/>
            </a:xfrm>
            <a:prstGeom prst="rect">
              <a:avLst/>
            </a:prstGeom>
            <a:noFill/>
          </p:spPr>
          <p:txBody>
            <a:bodyPr wrap="none" rtlCol="0">
              <a:spAutoFit/>
            </a:bodyPr>
            <a:lstStyle/>
            <a:p>
              <a:r>
                <a:rPr lang="en-US" b="1" dirty="0">
                  <a:latin typeface="Arial Narrow" panose="020B0606020202030204" pitchFamily="34" charset="0"/>
                </a:rPr>
                <a:t>Relationship</a:t>
              </a:r>
            </a:p>
          </p:txBody>
        </p:sp>
        <p:sp>
          <p:nvSpPr>
            <p:cNvPr id="22" name="TextBox 21">
              <a:extLst>
                <a:ext uri="{FF2B5EF4-FFF2-40B4-BE49-F238E27FC236}">
                  <a16:creationId xmlns:a16="http://schemas.microsoft.com/office/drawing/2014/main" id="{D0239045-1A2C-4161-863A-2FE0A3BB72EB}"/>
                </a:ext>
              </a:extLst>
            </p:cNvPr>
            <p:cNvSpPr txBox="1"/>
            <p:nvPr/>
          </p:nvSpPr>
          <p:spPr>
            <a:xfrm>
              <a:off x="9146896" y="4837440"/>
              <a:ext cx="972710" cy="385669"/>
            </a:xfrm>
            <a:prstGeom prst="rect">
              <a:avLst/>
            </a:prstGeom>
            <a:noFill/>
          </p:spPr>
          <p:txBody>
            <a:bodyPr wrap="none" rtlCol="0">
              <a:spAutoFit/>
            </a:bodyPr>
            <a:lstStyle/>
            <a:p>
              <a:r>
                <a:rPr lang="en-US" sz="1200" b="1" dirty="0">
                  <a:latin typeface="Arial Narrow" panose="020B0606020202030204" pitchFamily="34" charset="0"/>
                </a:rPr>
                <a:t>Individual</a:t>
              </a:r>
            </a:p>
          </p:txBody>
        </p:sp>
      </p:grpSp>
    </p:spTree>
    <p:extLst>
      <p:ext uri="{BB962C8B-B14F-4D97-AF65-F5344CB8AC3E}">
        <p14:creationId xmlns:p14="http://schemas.microsoft.com/office/powerpoint/2010/main" val="892700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BD53F7-671E-40E8-A201-7501CF8CBE13}"/>
              </a:ext>
            </a:extLst>
          </p:cNvPr>
          <p:cNvSpPr/>
          <p:nvPr/>
        </p:nvSpPr>
        <p:spPr>
          <a:xfrm>
            <a:off x="292277" y="3392297"/>
            <a:ext cx="10132305" cy="2677656"/>
          </a:xfrm>
          <a:prstGeom prst="rect">
            <a:avLst/>
          </a:prstGeom>
          <a:noFill/>
        </p:spPr>
        <p:txBody>
          <a:bodyPr wrap="square">
            <a:spAutoFit/>
          </a:bodyPr>
          <a:lstStyle/>
          <a:p>
            <a:pPr marL="457200" indent="-457200">
              <a:buFont typeface="Arial" panose="020B0604020202020204" pitchFamily="34" charset="0"/>
              <a:buChar char="•"/>
            </a:pPr>
            <a:r>
              <a:rPr lang="en-US" sz="2800" b="1" dirty="0">
                <a:solidFill>
                  <a:schemeClr val="tx1">
                    <a:lumMod val="75000"/>
                    <a:lumOff val="25000"/>
                  </a:schemeClr>
                </a:solidFill>
              </a:rPr>
              <a:t>Research-based and evidence-informed</a:t>
            </a:r>
          </a:p>
          <a:p>
            <a:pPr marL="457200" indent="-457200">
              <a:buFont typeface="Arial" panose="020B0604020202020204" pitchFamily="34" charset="0"/>
              <a:buChar char="•"/>
            </a:pPr>
            <a:r>
              <a:rPr lang="en-US" sz="2800" b="1" dirty="0">
                <a:solidFill>
                  <a:schemeClr val="tx1">
                    <a:lumMod val="75000"/>
                    <a:lumOff val="25000"/>
                  </a:schemeClr>
                </a:solidFill>
              </a:rPr>
              <a:t>Applied in any setting that serves young               children and their families</a:t>
            </a:r>
          </a:p>
          <a:p>
            <a:pPr marL="457200" indent="-457200">
              <a:buFont typeface="Arial" panose="020B0604020202020204" pitchFamily="34" charset="0"/>
              <a:buChar char="•"/>
            </a:pPr>
            <a:r>
              <a:rPr lang="en-US" sz="2800" b="1" dirty="0">
                <a:solidFill>
                  <a:schemeClr val="tx1">
                    <a:lumMod val="75000"/>
                    <a:lumOff val="25000"/>
                  </a:schemeClr>
                </a:solidFill>
              </a:rPr>
              <a:t>Implemented through small but significant changes</a:t>
            </a:r>
          </a:p>
          <a:p>
            <a:pPr marL="457200" indent="-457200">
              <a:buFont typeface="Arial" panose="020B0604020202020204" pitchFamily="34" charset="0"/>
              <a:buChar char="•"/>
            </a:pPr>
            <a:r>
              <a:rPr lang="en-US" sz="2800" b="1" dirty="0">
                <a:solidFill>
                  <a:schemeClr val="tx1">
                    <a:lumMod val="75000"/>
                    <a:lumOff val="25000"/>
                  </a:schemeClr>
                </a:solidFill>
              </a:rPr>
              <a:t>Not parallel to, but integrated into existing practice</a:t>
            </a:r>
          </a:p>
          <a:p>
            <a:pPr marL="457200" indent="-457200">
              <a:buFont typeface="Arial" panose="020B0604020202020204" pitchFamily="34" charset="0"/>
              <a:buChar char="•"/>
            </a:pPr>
            <a:r>
              <a:rPr lang="en-US" sz="2800" b="1" dirty="0">
                <a:solidFill>
                  <a:schemeClr val="tx1">
                    <a:lumMod val="75000"/>
                    <a:lumOff val="25000"/>
                  </a:schemeClr>
                </a:solidFill>
              </a:rPr>
              <a:t>Cross-sector implementation as core to the approach</a:t>
            </a:r>
          </a:p>
        </p:txBody>
      </p:sp>
      <p:cxnSp>
        <p:nvCxnSpPr>
          <p:cNvPr id="8" name="Straight Connector 7">
            <a:extLst>
              <a:ext uri="{FF2B5EF4-FFF2-40B4-BE49-F238E27FC236}">
                <a16:creationId xmlns:a16="http://schemas.microsoft.com/office/drawing/2014/main" id="{B52C9937-8E34-4FA1-B6A2-CEB7F5FB36BE}"/>
              </a:ext>
            </a:extLst>
          </p:cNvPr>
          <p:cNvCxnSpPr>
            <a:cxnSpLocks/>
          </p:cNvCxnSpPr>
          <p:nvPr/>
        </p:nvCxnSpPr>
        <p:spPr>
          <a:xfrm>
            <a:off x="635000" y="2273963"/>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EF351BC7-FC93-41E0-B9D7-4AAB3CC54C2E}"/>
              </a:ext>
            </a:extLst>
          </p:cNvPr>
          <p:cNvCxnSpPr>
            <a:cxnSpLocks/>
          </p:cNvCxnSpPr>
          <p:nvPr/>
        </p:nvCxnSpPr>
        <p:spPr>
          <a:xfrm>
            <a:off x="635000" y="1304226"/>
            <a:ext cx="4572000" cy="0"/>
          </a:xfrm>
          <a:prstGeom prst="line">
            <a:avLst/>
          </a:prstGeom>
          <a:ln w="31750">
            <a:solidFill>
              <a:schemeClr val="bg2">
                <a:lumMod val="25000"/>
              </a:schemeClr>
            </a:solidFill>
          </a:ln>
        </p:spPr>
        <p:style>
          <a:lnRef idx="3">
            <a:schemeClr val="dk1"/>
          </a:lnRef>
          <a:fillRef idx="0">
            <a:schemeClr val="dk1"/>
          </a:fillRef>
          <a:effectRef idx="2">
            <a:schemeClr val="dk1"/>
          </a:effectRef>
          <a:fontRef idx="minor">
            <a:schemeClr val="tx1"/>
          </a:fontRef>
        </p:style>
      </p:cxnSp>
      <p:sp>
        <p:nvSpPr>
          <p:cNvPr id="10" name="Rectangle 9">
            <a:extLst>
              <a:ext uri="{FF2B5EF4-FFF2-40B4-BE49-F238E27FC236}">
                <a16:creationId xmlns:a16="http://schemas.microsoft.com/office/drawing/2014/main" id="{5E32973D-62D4-4898-A604-373CF2B78868}"/>
              </a:ext>
            </a:extLst>
          </p:cNvPr>
          <p:cNvSpPr/>
          <p:nvPr/>
        </p:nvSpPr>
        <p:spPr>
          <a:xfrm>
            <a:off x="870750" y="1350633"/>
            <a:ext cx="3640740"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effectLst>
                  <a:outerShdw blurRad="38100" dist="22860" dir="5400000" algn="tl" rotWithShape="0">
                    <a:srgbClr val="000000">
                      <a:alpha val="30000"/>
                    </a:srgbClr>
                  </a:outerShdw>
                </a:effectLst>
              </a:rPr>
              <a:t> </a:t>
            </a:r>
            <a:r>
              <a:rPr lang="en-US" sz="5400" b="1" cap="none" spc="0" dirty="0">
                <a:ln w="10160">
                  <a:solidFill>
                    <a:schemeClr val="bg2">
                      <a:lumMod val="25000"/>
                    </a:schemeClr>
                  </a:solidFill>
                  <a:prstDash val="solid"/>
                </a:ln>
                <a:solidFill>
                  <a:schemeClr val="bg2">
                    <a:lumMod val="25000"/>
                  </a:schemeClr>
                </a:solidFill>
              </a:rPr>
              <a:t>Big Idea # 2</a:t>
            </a:r>
          </a:p>
        </p:txBody>
      </p:sp>
      <p:sp>
        <p:nvSpPr>
          <p:cNvPr id="11" name="Rectangle 10">
            <a:extLst>
              <a:ext uri="{FF2B5EF4-FFF2-40B4-BE49-F238E27FC236}">
                <a16:creationId xmlns:a16="http://schemas.microsoft.com/office/drawing/2014/main" id="{27109BB9-2977-4B19-8E98-1D68B55B4CB4}"/>
              </a:ext>
            </a:extLst>
          </p:cNvPr>
          <p:cNvSpPr/>
          <p:nvPr/>
        </p:nvSpPr>
        <p:spPr>
          <a:xfrm>
            <a:off x="483569" y="2277363"/>
            <a:ext cx="4874861" cy="923330"/>
          </a:xfrm>
          <a:prstGeom prst="rect">
            <a:avLst/>
          </a:prstGeom>
          <a:noFill/>
        </p:spPr>
        <p:txBody>
          <a:bodyPr wrap="none" lIns="91440" tIns="45720" rIns="91440" bIns="45720">
            <a:spAutoFit/>
          </a:bodyPr>
          <a:lstStyle/>
          <a:p>
            <a:pPr algn="ctr"/>
            <a:r>
              <a:rPr lang="en-US" sz="5400" b="1" cap="none" spc="0" dirty="0">
                <a:ln w="10160">
                  <a:solidFill>
                    <a:schemeClr val="bg2">
                      <a:lumMod val="25000"/>
                    </a:schemeClr>
                  </a:solidFill>
                  <a:prstDash val="solid"/>
                </a:ln>
                <a:solidFill>
                  <a:schemeClr val="bg2">
                    <a:lumMod val="25000"/>
                  </a:schemeClr>
                </a:solidFill>
                <a:effectLst>
                  <a:outerShdw blurRad="38100" dist="22860" dir="5400000" algn="tl" rotWithShape="0">
                    <a:srgbClr val="000000">
                      <a:alpha val="30000"/>
                    </a:srgbClr>
                  </a:outerShdw>
                </a:effectLst>
              </a:rPr>
              <a:t> </a:t>
            </a:r>
            <a:r>
              <a:rPr lang="en-US" sz="3200" b="1" cap="none" spc="0" dirty="0">
                <a:ln w="10160">
                  <a:solidFill>
                    <a:schemeClr val="bg2">
                      <a:lumMod val="25000"/>
                    </a:schemeClr>
                  </a:solidFill>
                  <a:prstDash val="solid"/>
                </a:ln>
                <a:solidFill>
                  <a:schemeClr val="bg2">
                    <a:lumMod val="25000"/>
                  </a:schemeClr>
                </a:solidFill>
              </a:rPr>
              <a:t>An Approach, Not a Model</a:t>
            </a:r>
          </a:p>
        </p:txBody>
      </p:sp>
      <p:pic>
        <p:nvPicPr>
          <p:cNvPr id="13" name="Picture 4">
            <a:extLst>
              <a:ext uri="{FF2B5EF4-FFF2-40B4-BE49-F238E27FC236}">
                <a16:creationId xmlns:a16="http://schemas.microsoft.com/office/drawing/2014/main" id="{1C1928AC-5F2D-4733-9D8A-1254279F3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09917">
            <a:off x="8992397" y="-1059376"/>
            <a:ext cx="4857380" cy="32350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ildren Sitting on Chairs in Front of Table With Art Materials">
            <a:extLst>
              <a:ext uri="{FF2B5EF4-FFF2-40B4-BE49-F238E27FC236}">
                <a16:creationId xmlns:a16="http://schemas.microsoft.com/office/drawing/2014/main" id="{768A5861-B70D-44D4-A9F2-DFDED963D31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703" b="19444"/>
          <a:stretch/>
        </p:blipFill>
        <p:spPr bwMode="auto">
          <a:xfrm rot="2466162">
            <a:off x="7855354" y="1367975"/>
            <a:ext cx="2693027" cy="27005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DDB53B1D-44E8-4AB4-9714-D36216B7F1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318" r="18179" b="6784"/>
          <a:stretch/>
        </p:blipFill>
        <p:spPr bwMode="auto">
          <a:xfrm rot="2408348">
            <a:off x="9936601" y="3299872"/>
            <a:ext cx="2851578" cy="264205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F795C0AE-3118-4052-AE28-0AF5417DCA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393" r="17355" b="14598"/>
          <a:stretch/>
        </p:blipFill>
        <p:spPr bwMode="auto">
          <a:xfrm rot="2471526">
            <a:off x="5137716" y="-634808"/>
            <a:ext cx="3337339" cy="259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2066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6401425_Powerful Presentations_Win32_mlw - v2" id="{7CBB6D80-F69F-4458-A96A-A39B855A93D5}" vid="{827664DE-2D82-4B7F-8582-8671022436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480f6609812271f56e53f2aff71704">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b48d77c16982ba2890c3fe2b4c067b2"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C2FF92-1ACE-4D23-9586-85906FF02F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2E6351-E64A-42DD-A554-7DF752222129}">
  <ds:schemaRefs>
    <ds:schemaRef ds:uri="http://purl.org/dc/dcmitype/"/>
    <ds:schemaRef ds:uri="http://schemas.microsoft.com/office/2006/metadata/properties"/>
    <ds:schemaRef ds:uri="http://www.w3.org/XML/1998/namespace"/>
    <ds:schemaRef ds:uri="16c05727-aa75-4e4a-9b5f-8a80a1165891"/>
    <ds:schemaRef ds:uri="http://schemas.microsoft.com/office/infopath/2007/PartnerControls"/>
    <ds:schemaRef ds:uri="http://purl.org/dc/terms/"/>
    <ds:schemaRef ds:uri="http://purl.org/dc/elements/1.1/"/>
    <ds:schemaRef ds:uri="http://schemas.microsoft.com/office/2006/documentManagement/types"/>
    <ds:schemaRef ds:uri="http://schemas.openxmlformats.org/package/2006/metadata/core-properties"/>
    <ds:schemaRef ds:uri="71af3243-3dd4-4a8d-8c0d-dd76da1f02a5"/>
  </ds:schemaRefs>
</ds:datastoreItem>
</file>

<file path=customXml/itemProps3.xml><?xml version="1.0" encoding="utf-8"?>
<ds:datastoreItem xmlns:ds="http://schemas.openxmlformats.org/officeDocument/2006/customXml" ds:itemID="{530CA71C-6B24-463C-853F-076A02E27C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11817</TotalTime>
  <Words>1435</Words>
  <Application>Microsoft Office PowerPoint</Application>
  <PresentationFormat>Widescreen</PresentationFormat>
  <Paragraphs>233</Paragraphs>
  <Slides>56</Slides>
  <Notes>56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56</vt:i4>
      </vt:variant>
    </vt:vector>
  </HeadingPairs>
  <TitlesOfParts>
    <vt:vector size="73" baseType="lpstr">
      <vt:lpstr>Arial</vt:lpstr>
      <vt:lpstr>Arial Black</vt:lpstr>
      <vt:lpstr>Arial Narrow</vt:lpstr>
      <vt:lpstr>Calibri</vt:lpstr>
      <vt:lpstr>Georgia</vt:lpstr>
      <vt:lpstr>Google Sans</vt:lpstr>
      <vt:lpstr>Lucida Grande CE</vt:lpstr>
      <vt:lpstr>Segoe UI</vt:lpstr>
      <vt:lpstr>Segoe UI Black</vt:lpstr>
      <vt:lpstr>Segoe UI Light</vt:lpstr>
      <vt:lpstr>Segoe UI Semibold</vt:lpstr>
      <vt:lpstr>Segoe UI Semilight</vt:lpstr>
      <vt:lpstr>Symbol</vt:lpstr>
      <vt:lpstr>Tahoma</vt:lpstr>
      <vt:lpstr>Wingdings</vt:lpstr>
      <vt:lpstr>Wingdings 2</vt:lpstr>
      <vt:lpstr>Storybuilding Neal Creative</vt:lpstr>
      <vt:lpstr>Strengthening Communities, Families, and Practices using the Protective Factor Framework  June 7, 2022 10 AM-11:30 AM</vt:lpstr>
      <vt:lpstr>PowerPoint Presentation</vt:lpstr>
      <vt:lpstr>Our Collaboration</vt:lpstr>
      <vt:lpstr>The Prevention Continuum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Connections</vt:lpstr>
      <vt:lpstr>PowerPoint Presentation</vt:lpstr>
      <vt:lpstr>PowerPoint Presentation</vt:lpstr>
      <vt:lpstr>PowerPoint Presentation</vt:lpstr>
      <vt:lpstr>Knowledge of Parenting &amp; Child Development</vt:lpstr>
      <vt:lpstr>PowerPoint Presentation</vt:lpstr>
      <vt:lpstr>PowerPoint Presentation</vt:lpstr>
      <vt:lpstr>PowerPoint Presentation</vt:lpstr>
      <vt:lpstr>Concrete Supports in Times of Need</vt:lpstr>
      <vt:lpstr>PowerPoint Presentation</vt:lpstr>
      <vt:lpstr>PowerPoint Presentation</vt:lpstr>
      <vt:lpstr>PowerPoint Presentation</vt:lpstr>
      <vt:lpstr>Social &amp; Emotional Competence of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Maine Prevention Councils </vt:lpstr>
      <vt:lpstr>PowerPoint Presentation</vt:lpstr>
      <vt:lpstr>Tools to Support  Strengthening Families  Implementation</vt:lpstr>
      <vt:lpstr>PowerPoint Presentation</vt:lpstr>
      <vt:lpstr>PowerPoint Presentation</vt:lpstr>
      <vt:lpstr>PowerPoint Presentation</vt:lpstr>
      <vt:lpstr>PowerPoint Presentation</vt:lpstr>
      <vt:lpstr>PowerPoint Presentation</vt:lpstr>
      <vt:lpstr>Four Program Self-Assessments</vt:lpstr>
      <vt:lpstr>PowerPoint Presentation</vt:lpstr>
      <vt:lpstr>Completing the Self-Assessment</vt:lpstr>
      <vt:lpstr>PowerPoint Presentation</vt:lpstr>
      <vt:lpstr>PowerPoint Presentation</vt:lpstr>
      <vt:lpstr>PowerPoint Presentation</vt:lpstr>
      <vt:lpstr>PowerPoint Presentation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Maine Children’s Trust</dc:title>
  <dc:subject/>
  <dc:creator>Heidi Aakjer</dc:creator>
  <cp:keywords/>
  <dc:description/>
  <cp:lastModifiedBy>Denise Trafton</cp:lastModifiedBy>
  <cp:revision>130</cp:revision>
  <cp:lastPrinted>2022-05-24T14:53:44Z</cp:lastPrinted>
  <dcterms:created xsi:type="dcterms:W3CDTF">2022-02-24T16:42:56Z</dcterms:created>
  <dcterms:modified xsi:type="dcterms:W3CDTF">2022-10-05T13:29:35Z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